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950075" cy="9236075"/>
  <p:embeddedFontLst>
    <p:embeddedFont>
      <p:font typeface="Century Gothic" panose="020B0502020202020204" pitchFamily="34" charset="0"/>
      <p:regular r:id="rId24"/>
      <p:bold r:id="rId25"/>
      <p:italic r:id="rId26"/>
      <p:boldItalic r:id="rId27"/>
    </p:embeddedFont>
    <p:embeddedFont>
      <p:font typeface="Comic Sans MS" panose="030F0702030302020204" pitchFamily="66" charset="0"/>
      <p:regular r:id="rId28"/>
      <p:bold r:id="rId29"/>
      <p:italic r:id="rId30"/>
      <p:boldItalic r:id="rId31"/>
    </p:embeddedFont>
    <p:embeddedFont>
      <p:font typeface="Gill Sans" panose="020B0604020202020204" charset="0"/>
      <p:regular r:id="rId32"/>
      <p:bold r:id="rId33"/>
    </p:embeddedFont>
    <p:embeddedFont>
      <p:font typeface="Trebuchet MS" panose="020B0603020202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86" name="Google Shape;186;p1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5" name="Google Shape;25;p3"/>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28" name="Google Shape;28;p3"/>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2396319" y="802299"/>
            <a:ext cx="5618515"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5400"/>
              <a:buFont typeface="Gill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2396319" y="3531205"/>
            <a:ext cx="5618515"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600"/>
              <a:buNone/>
              <a:defRPr sz="1600" b="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a:endParaRPr/>
          </a:p>
        </p:txBody>
      </p:sp>
      <p:sp>
        <p:nvSpPr>
          <p:cNvPr id="32" name="Google Shape;32;p4"/>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2396319" y="329308"/>
            <a:ext cx="3086292"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434703" y="798973"/>
            <a:ext cx="802005" cy="503578"/>
          </a:xfrm>
          <a:prstGeom prst="rect">
            <a:avLst/>
          </a:prstGeom>
          <a:noFill/>
          <a:ln>
            <a:noFill/>
          </a:ln>
        </p:spPr>
        <p:txBody>
          <a:bodyPr spcFirstLastPara="1" wrap="square" lIns="91425" tIns="45700" rIns="91425" bIns="45700" anchor="t" anchorCtr="0">
            <a:noAutofit/>
          </a:bodyPr>
          <a:lstStyle>
            <a:lvl1pPr marL="0" lvl="0" indent="0" algn="ctr">
              <a:spcBef>
                <a:spcPts val="0"/>
              </a:spcBef>
              <a:spcAft>
                <a:spcPts val="0"/>
              </a:spcAft>
              <a:buClr>
                <a:schemeClr val="accent1"/>
              </a:buClr>
              <a:buSzPts val="2800"/>
              <a:buFont typeface="Gill Sans"/>
              <a:buNone/>
              <a:defRPr/>
            </a:lvl1pPr>
            <a:lvl2pPr marL="0" lvl="1" indent="0" algn="ctr">
              <a:spcBef>
                <a:spcPts val="0"/>
              </a:spcBef>
              <a:spcAft>
                <a:spcPts val="0"/>
              </a:spcAft>
              <a:buClr>
                <a:schemeClr val="accent1"/>
              </a:buClr>
              <a:buSzPts val="2800"/>
              <a:buFont typeface="Gill Sans"/>
              <a:buNone/>
              <a:defRPr/>
            </a:lvl2pPr>
            <a:lvl3pPr marL="0" lvl="2" indent="0" algn="ctr">
              <a:spcBef>
                <a:spcPts val="0"/>
              </a:spcBef>
              <a:spcAft>
                <a:spcPts val="0"/>
              </a:spcAft>
              <a:buClr>
                <a:schemeClr val="accent1"/>
              </a:buClr>
              <a:buSzPts val="2800"/>
              <a:buFont typeface="Gill Sans"/>
              <a:buNone/>
              <a:defRPr/>
            </a:lvl3pPr>
            <a:lvl4pPr marL="0" lvl="3" indent="0" algn="ctr">
              <a:spcBef>
                <a:spcPts val="0"/>
              </a:spcBef>
              <a:spcAft>
                <a:spcPts val="0"/>
              </a:spcAft>
              <a:buClr>
                <a:schemeClr val="accent1"/>
              </a:buClr>
              <a:buSzPts val="2800"/>
              <a:buFont typeface="Gill Sans"/>
              <a:buNone/>
              <a:defRPr/>
            </a:lvl4pPr>
            <a:lvl5pPr marL="0" lvl="4" indent="0" algn="ctr">
              <a:spcBef>
                <a:spcPts val="0"/>
              </a:spcBef>
              <a:spcAft>
                <a:spcPts val="0"/>
              </a:spcAft>
              <a:buClr>
                <a:schemeClr val="accent1"/>
              </a:buClr>
              <a:buSzPts val="2800"/>
              <a:buFont typeface="Gill Sans"/>
              <a:buNone/>
              <a:defRPr/>
            </a:lvl5pPr>
            <a:lvl6pPr marL="0" lvl="5" indent="0" algn="ctr">
              <a:spcBef>
                <a:spcPts val="0"/>
              </a:spcBef>
              <a:spcAft>
                <a:spcPts val="0"/>
              </a:spcAft>
              <a:buClr>
                <a:schemeClr val="accent1"/>
              </a:buClr>
              <a:buSzPts val="2800"/>
              <a:buFont typeface="Gill Sans"/>
              <a:buNone/>
              <a:defRPr/>
            </a:lvl6pPr>
            <a:lvl7pPr marL="0" lvl="6" indent="0" algn="ctr">
              <a:spcBef>
                <a:spcPts val="0"/>
              </a:spcBef>
              <a:spcAft>
                <a:spcPts val="0"/>
              </a:spcAft>
              <a:buClr>
                <a:schemeClr val="accent1"/>
              </a:buClr>
              <a:buSzPts val="2800"/>
              <a:buFont typeface="Gill Sans"/>
              <a:buNone/>
              <a:defRPr/>
            </a:lvl7pPr>
            <a:lvl8pPr marL="0" lvl="7" indent="0" algn="ctr">
              <a:spcBef>
                <a:spcPts val="0"/>
              </a:spcBef>
              <a:spcAft>
                <a:spcPts val="0"/>
              </a:spcAft>
              <a:buClr>
                <a:schemeClr val="accent1"/>
              </a:buClr>
              <a:buSzPts val="2800"/>
              <a:buFont typeface="Gill Sans"/>
              <a:buNone/>
              <a:defRPr/>
            </a:lvl8pPr>
            <a:lvl9pPr marL="0" lvl="8" indent="0" algn="ctr">
              <a:spcBef>
                <a:spcPts val="0"/>
              </a:spcBef>
              <a:spcAft>
                <a:spcPts val="0"/>
              </a:spcAft>
              <a:buClr>
                <a:schemeClr val="accent1"/>
              </a:buClr>
              <a:buSzPts val="2800"/>
              <a:buFont typeface="Gill Sans"/>
              <a:buNone/>
              <a:defRPr/>
            </a:lvl9pPr>
          </a:lstStyle>
          <a:p>
            <a:pPr marL="0" lvl="0" indent="0" algn="ctr" rtl="0">
              <a:spcBef>
                <a:spcPts val="0"/>
              </a:spcBef>
              <a:spcAft>
                <a:spcPts val="0"/>
              </a:spcAft>
              <a:buNone/>
            </a:pPr>
            <a:fld id="{00000000-1234-1234-1234-123412341234}" type="slidenum">
              <a:rPr lang="en-US"/>
              <a:t>‹#›</a:t>
            </a:fld>
            <a:endParaRPr/>
          </a:p>
        </p:txBody>
      </p:sp>
      <p:cxnSp>
        <p:nvCxnSpPr>
          <p:cNvPr id="35" name="Google Shape;35;p4"/>
          <p:cNvCxnSpPr/>
          <p:nvPr/>
        </p:nvCxnSpPr>
        <p:spPr>
          <a:xfrm>
            <a:off x="2396319" y="3528542"/>
            <a:ext cx="561851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1443491" y="1756130"/>
            <a:ext cx="5617002"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1443492" y="3806196"/>
            <a:ext cx="5617002"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500"/>
              <a:buNone/>
              <a:defRPr sz="1500">
                <a:solidFill>
                  <a:srgbClr val="888888"/>
                </a:solidFill>
              </a:defRPr>
            </a:lvl2pPr>
            <a:lvl3pPr marL="1371600" lvl="2" indent="-228600" algn="l">
              <a:lnSpc>
                <a:spcPct val="120000"/>
              </a:lnSpc>
              <a:spcBef>
                <a:spcPts val="500"/>
              </a:spcBef>
              <a:spcAft>
                <a:spcPts val="0"/>
              </a:spcAft>
              <a:buSzPts val="1350"/>
              <a:buNone/>
              <a:defRPr sz="1350">
                <a:solidFill>
                  <a:srgbClr val="888888"/>
                </a:solidFill>
              </a:defRPr>
            </a:lvl3pPr>
            <a:lvl4pPr marL="1828800" lvl="3" indent="-228600" algn="l">
              <a:lnSpc>
                <a:spcPct val="120000"/>
              </a:lnSpc>
              <a:spcBef>
                <a:spcPts val="500"/>
              </a:spcBef>
              <a:spcAft>
                <a:spcPts val="0"/>
              </a:spcAft>
              <a:buSzPts val="1200"/>
              <a:buNone/>
              <a:defRPr sz="1200">
                <a:solidFill>
                  <a:srgbClr val="888888"/>
                </a:solidFill>
              </a:defRPr>
            </a:lvl4pPr>
            <a:lvl5pPr marL="2286000" lvl="4" indent="-228600" algn="l">
              <a:lnSpc>
                <a:spcPct val="120000"/>
              </a:lnSpc>
              <a:spcBef>
                <a:spcPts val="500"/>
              </a:spcBef>
              <a:spcAft>
                <a:spcPts val="0"/>
              </a:spcAft>
              <a:buSzPts val="1200"/>
              <a:buNone/>
              <a:defRPr sz="1200">
                <a:solidFill>
                  <a:srgbClr val="888888"/>
                </a:solidFill>
              </a:defRPr>
            </a:lvl5pPr>
            <a:lvl6pPr marL="2743200" lvl="5" indent="-228600" algn="l">
              <a:lnSpc>
                <a:spcPct val="120000"/>
              </a:lnSpc>
              <a:spcBef>
                <a:spcPts val="500"/>
              </a:spcBef>
              <a:spcAft>
                <a:spcPts val="0"/>
              </a:spcAft>
              <a:buSzPts val="1200"/>
              <a:buNone/>
              <a:defRPr sz="1200">
                <a:solidFill>
                  <a:srgbClr val="888888"/>
                </a:solidFill>
              </a:defRPr>
            </a:lvl6pPr>
            <a:lvl7pPr marL="3200400" lvl="6" indent="-228600" algn="l">
              <a:lnSpc>
                <a:spcPct val="120000"/>
              </a:lnSpc>
              <a:spcBef>
                <a:spcPts val="500"/>
              </a:spcBef>
              <a:spcAft>
                <a:spcPts val="0"/>
              </a:spcAft>
              <a:buSzPts val="1200"/>
              <a:buNone/>
              <a:defRPr sz="1200">
                <a:solidFill>
                  <a:srgbClr val="888888"/>
                </a:solidFill>
              </a:defRPr>
            </a:lvl7pPr>
            <a:lvl8pPr marL="3657600" lvl="7" indent="-228600" algn="l">
              <a:lnSpc>
                <a:spcPct val="120000"/>
              </a:lnSpc>
              <a:spcBef>
                <a:spcPts val="500"/>
              </a:spcBef>
              <a:spcAft>
                <a:spcPts val="0"/>
              </a:spcAft>
              <a:buSzPts val="1200"/>
              <a:buNone/>
              <a:defRPr sz="1200">
                <a:solidFill>
                  <a:srgbClr val="888888"/>
                </a:solidFill>
              </a:defRPr>
            </a:lvl8pPr>
            <a:lvl9pPr marL="4114800" lvl="8" indent="-228600" algn="l">
              <a:lnSpc>
                <a:spcPct val="120000"/>
              </a:lnSpc>
              <a:spcBef>
                <a:spcPts val="500"/>
              </a:spcBef>
              <a:spcAft>
                <a:spcPts val="0"/>
              </a:spcAft>
              <a:buSzPts val="1200"/>
              <a:buNone/>
              <a:defRPr sz="1200">
                <a:solidFill>
                  <a:srgbClr val="888888"/>
                </a:solidFill>
              </a:defRPr>
            </a:lvl9pPr>
          </a:lstStyle>
          <a:p>
            <a:endParaRPr/>
          </a:p>
        </p:txBody>
      </p:sp>
      <p:sp>
        <p:nvSpPr>
          <p:cNvPr id="39" name="Google Shape;39;p5"/>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5"/>
          <p:cNvCxnSpPr/>
          <p:nvPr/>
        </p:nvCxnSpPr>
        <p:spPr>
          <a:xfrm>
            <a:off x="1443491" y="3804985"/>
            <a:ext cx="561700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1443491" y="804890"/>
            <a:ext cx="6571343"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1443490" y="2013936"/>
            <a:ext cx="3125871" cy="343756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6" name="Google Shape;46;p6"/>
          <p:cNvSpPr txBox="1">
            <a:spLocks noGrp="1"/>
          </p:cNvSpPr>
          <p:nvPr>
            <p:ph type="body" idx="2"/>
          </p:nvPr>
        </p:nvSpPr>
        <p:spPr>
          <a:xfrm>
            <a:off x="4889182" y="2013936"/>
            <a:ext cx="3125652" cy="343755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7" name="Google Shape;47;p6"/>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6"/>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cxnSp>
        <p:nvCxnSpPr>
          <p:cNvPr id="52" name="Google Shape;52;p7"/>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7"/>
          <p:cNvSpPr txBox="1">
            <a:spLocks noGrp="1"/>
          </p:cNvSpPr>
          <p:nvPr>
            <p:ph type="title"/>
          </p:nvPr>
        </p:nvSpPr>
        <p:spPr>
          <a:xfrm>
            <a:off x="1443491" y="804164"/>
            <a:ext cx="6571344"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1443491" y="2019550"/>
            <a:ext cx="3125766"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5" name="Google Shape;55;p7"/>
          <p:cNvSpPr txBox="1">
            <a:spLocks noGrp="1"/>
          </p:cNvSpPr>
          <p:nvPr>
            <p:ph type="body" idx="2"/>
          </p:nvPr>
        </p:nvSpPr>
        <p:spPr>
          <a:xfrm>
            <a:off x="1443491" y="2824270"/>
            <a:ext cx="3125766"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6" name="Google Shape;56;p7"/>
          <p:cNvSpPr txBox="1">
            <a:spLocks noGrp="1"/>
          </p:cNvSpPr>
          <p:nvPr>
            <p:ph type="body" idx="3"/>
          </p:nvPr>
        </p:nvSpPr>
        <p:spPr>
          <a:xfrm>
            <a:off x="4889182" y="2023004"/>
            <a:ext cx="31256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7" name="Google Shape;57;p7"/>
          <p:cNvSpPr txBox="1">
            <a:spLocks noGrp="1"/>
          </p:cNvSpPr>
          <p:nvPr>
            <p:ph type="body" idx="4"/>
          </p:nvPr>
        </p:nvSpPr>
        <p:spPr>
          <a:xfrm>
            <a:off x="4889182" y="2821491"/>
            <a:ext cx="31256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8" name="Google Shape;58;p7"/>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cxnSp>
        <p:nvCxnSpPr>
          <p:cNvPr id="62" name="Google Shape;62;p8"/>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63" name="Google Shape;63;p8"/>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8"/>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1439042" y="798973"/>
            <a:ext cx="242595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4186656" y="798974"/>
            <a:ext cx="3828178"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9"/>
          <p:cNvSpPr txBox="1">
            <a:spLocks noGrp="1"/>
          </p:cNvSpPr>
          <p:nvPr>
            <p:ph type="body" idx="2"/>
          </p:nvPr>
        </p:nvSpPr>
        <p:spPr>
          <a:xfrm>
            <a:off x="1439042" y="3205492"/>
            <a:ext cx="2427369"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71" name="Google Shape;71;p9"/>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9"/>
          <p:cNvCxnSpPr/>
          <p:nvPr/>
        </p:nvCxnSpPr>
        <p:spPr>
          <a:xfrm>
            <a:off x="1441748" y="3205491"/>
            <a:ext cx="242327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p:nvPr/>
        </p:nvSpPr>
        <p:spPr>
          <a:xfrm>
            <a:off x="0" y="2015734"/>
            <a:ext cx="9144000" cy="4079520"/>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1"/>
          <p:cNvPicPr preferRelativeResize="0"/>
          <p:nvPr/>
        </p:nvPicPr>
        <p:blipFill rotWithShape="1">
          <a:blip r:embed="rId13">
            <a:alphaModFix/>
          </a:blip>
          <a:srcRect l="12500" t="1538" r="12500" b="-1538"/>
          <a:stretch/>
        </p:blipFill>
        <p:spPr>
          <a:xfrm>
            <a:off x="-1" y="6095253"/>
            <a:ext cx="9144001" cy="774727"/>
          </a:xfrm>
          <a:prstGeom prst="rect">
            <a:avLst/>
          </a:prstGeom>
          <a:noFill/>
          <a:ln>
            <a:noFill/>
          </a:ln>
        </p:spPr>
      </p:pic>
      <p:cxnSp>
        <p:nvCxnSpPr>
          <p:cNvPr id="12" name="Google Shape;12;p1"/>
          <p:cNvCxnSpPr/>
          <p:nvPr/>
        </p:nvCxnSpPr>
        <p:spPr>
          <a:xfrm>
            <a:off x="0" y="6101127"/>
            <a:ext cx="9144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3" name="Google Shape;13;p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5" name="Google Shape;15;p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doe.org/academics/standard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www.cpalms.org/Public/search/Standard"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www.fldoe.org/accountability/assessments/k-12-student-assessment/best/"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p:nvPr/>
        </p:nvSpPr>
        <p:spPr>
          <a:xfrm>
            <a:off x="0" y="3429000"/>
            <a:ext cx="9144000" cy="962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omic Sans MS"/>
              <a:buNone/>
            </a:pPr>
            <a:r>
              <a:rPr lang="en-US" sz="4400" b="0" i="0" u="none" strike="noStrike" cap="none">
                <a:solidFill>
                  <a:schemeClr val="dk1"/>
                </a:solidFill>
                <a:latin typeface="Comic Sans MS"/>
                <a:ea typeface="Comic Sans MS"/>
                <a:cs typeface="Comic Sans MS"/>
                <a:sym typeface="Comic Sans MS"/>
              </a:rPr>
              <a:t>Annual Parent Meeting</a:t>
            </a:r>
            <a:endParaRPr sz="4400" b="0" i="0" u="none" strike="noStrike" cap="none">
              <a:solidFill>
                <a:schemeClr val="dk1"/>
              </a:solidFill>
              <a:latin typeface="Comic Sans MS"/>
              <a:ea typeface="Comic Sans MS"/>
              <a:cs typeface="Comic Sans MS"/>
              <a:sym typeface="Comic Sans MS"/>
            </a:endParaRPr>
          </a:p>
        </p:txBody>
      </p:sp>
      <p:sp>
        <p:nvSpPr>
          <p:cNvPr id="106" name="Google Shape;106;p13"/>
          <p:cNvSpPr txBox="1"/>
          <p:nvPr/>
        </p:nvSpPr>
        <p:spPr>
          <a:xfrm>
            <a:off x="0" y="4391100"/>
            <a:ext cx="9105900" cy="1841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3200"/>
              <a:buFont typeface="Comic Sans MS"/>
              <a:buNone/>
            </a:pPr>
            <a:r>
              <a:rPr lang="en-US" sz="3200" dirty="0">
                <a:solidFill>
                  <a:srgbClr val="FF0000"/>
                </a:solidFill>
                <a:latin typeface="Comic Sans MS"/>
                <a:ea typeface="Century Gothic"/>
                <a:cs typeface="Century Gothic"/>
                <a:sym typeface="Comic Sans MS"/>
              </a:rPr>
              <a:t>Caring and Sharing Learning School</a:t>
            </a:r>
            <a:endParaRPr sz="1800" b="0" i="0" u="none" strike="noStrike" cap="none" dirty="0">
              <a:solidFill>
                <a:srgbClr val="FF0000"/>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dirty="0">
                <a:solidFill>
                  <a:srgbClr val="FF0000"/>
                </a:solidFill>
                <a:latin typeface="Comic Sans MS"/>
                <a:ea typeface="Century Gothic"/>
                <a:cs typeface="Century Gothic"/>
                <a:sym typeface="Comic Sans MS"/>
              </a:rPr>
              <a:t>September 12, 2024</a:t>
            </a:r>
            <a:endParaRPr sz="1800" b="0" i="0" u="none" strike="noStrike" cap="none" dirty="0">
              <a:solidFill>
                <a:srgbClr val="FF0000"/>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dirty="0">
                <a:solidFill>
                  <a:srgbClr val="FF0000"/>
                </a:solidFill>
                <a:latin typeface="Comic Sans MS"/>
                <a:ea typeface="Century Gothic"/>
                <a:cs typeface="Century Gothic"/>
                <a:sym typeface="Comic Sans MS"/>
              </a:rPr>
              <a:t>Curtis Peterson</a:t>
            </a:r>
            <a:endParaRPr sz="1800" b="0" i="0" u="none" strike="noStrike" cap="none" dirty="0">
              <a:solidFill>
                <a:srgbClr val="FF0000"/>
              </a:solidFill>
              <a:latin typeface="Century Gothic"/>
              <a:ea typeface="Century Gothic"/>
              <a:cs typeface="Century Gothic"/>
              <a:sym typeface="Century Gothic"/>
            </a:endParaRPr>
          </a:p>
        </p:txBody>
      </p:sp>
      <p:pic>
        <p:nvPicPr>
          <p:cNvPr id="107" name="Google Shape;107;p13"/>
          <p:cNvPicPr preferRelativeResize="0"/>
          <p:nvPr/>
        </p:nvPicPr>
        <p:blipFill rotWithShape="1">
          <a:blip r:embed="rId3">
            <a:alphaModFix/>
          </a:blip>
          <a:srcRect/>
          <a:stretch/>
        </p:blipFill>
        <p:spPr>
          <a:xfrm>
            <a:off x="1481718" y="0"/>
            <a:ext cx="6180563" cy="3291839"/>
          </a:xfrm>
          <a:prstGeom prst="rect">
            <a:avLst/>
          </a:prstGeom>
          <a:solidFill>
            <a:srgbClr val="FFEAD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idx="4294967295"/>
          </p:nvPr>
        </p:nvSpPr>
        <p:spPr>
          <a:xfrm>
            <a:off x="80675" y="228600"/>
            <a:ext cx="90633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167" name="Google Shape;167;p22"/>
          <p:cNvSpPr txBox="1"/>
          <p:nvPr/>
        </p:nvSpPr>
        <p:spPr>
          <a:xfrm>
            <a:off x="421325" y="1295400"/>
            <a:ext cx="8382000" cy="4927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Florida’s academic content standards establish high expectations for all students.</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The standards established by the Florida Department of Education identify what your child needs to know and be able to do in all content areas at each grade level.</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Grades K-5 are currently implementing the B.E.S.T. Standards.  </a:t>
            </a:r>
            <a:endParaRPr sz="2200" i="0" u="none" strike="noStrike" cap="none">
              <a:solidFill>
                <a:schemeClr val="dk1"/>
              </a:solidFill>
              <a:latin typeface="Calibri"/>
              <a:ea typeface="Calibri"/>
              <a:cs typeface="Calibri"/>
              <a:sym typeface="Calibri"/>
            </a:endParaRPr>
          </a:p>
          <a:p>
            <a:pPr marL="0" marR="0" lvl="0" indent="0" algn="l" rtl="0">
              <a:spcBef>
                <a:spcPts val="140"/>
              </a:spcBef>
              <a:spcAft>
                <a:spcPts val="0"/>
              </a:spcAft>
              <a:buClr>
                <a:schemeClr val="dk2"/>
              </a:buClr>
              <a:buSzPts val="7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Information located at: </a:t>
            </a:r>
            <a:r>
              <a:rPr lang="en-US" sz="2200" i="0" u="sng" strike="noStrike" cap="none">
                <a:solidFill>
                  <a:schemeClr val="hlink"/>
                </a:solidFill>
                <a:highlight>
                  <a:srgbClr val="FFFF00"/>
                </a:highlight>
                <a:latin typeface="Calibri"/>
                <a:ea typeface="Calibri"/>
                <a:cs typeface="Calibri"/>
                <a:sym typeface="Calibri"/>
                <a:hlinkClick r:id="rId3"/>
              </a:rPr>
              <a:t>www.fldoe.org/bii/curriculum/sss/ </a:t>
            </a:r>
            <a:endParaRPr sz="2200" i="0" u="none" strike="noStrike" cap="none">
              <a:solidFill>
                <a:srgbClr val="0000FF"/>
              </a:solidFill>
              <a:highlight>
                <a:srgbClr val="FFFF00"/>
              </a:highlight>
              <a:latin typeface="Calibri"/>
              <a:ea typeface="Calibri"/>
              <a:cs typeface="Calibri"/>
              <a:sym typeface="Calibri"/>
            </a:endParaRPr>
          </a:p>
        </p:txBody>
      </p:sp>
      <p:pic>
        <p:nvPicPr>
          <p:cNvPr id="168" name="Google Shape;168;p22"/>
          <p:cNvPicPr preferRelativeResize="0"/>
          <p:nvPr/>
        </p:nvPicPr>
        <p:blipFill rotWithShape="1">
          <a:blip r:embed="rId4">
            <a:alphaModFix/>
          </a:blip>
          <a:srcRect/>
          <a:stretch/>
        </p:blipFill>
        <p:spPr>
          <a:xfrm>
            <a:off x="1727200" y="4889109"/>
            <a:ext cx="5689597" cy="14280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idx="4294967295"/>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SCHOOL’S CURRICULUM</a:t>
            </a:r>
            <a:endParaRPr sz="4800" b="1">
              <a:solidFill>
                <a:schemeClr val="dk1"/>
              </a:solidFill>
              <a:latin typeface="Calibri"/>
              <a:ea typeface="Calibri"/>
              <a:cs typeface="Calibri"/>
              <a:sym typeface="Calibri"/>
            </a:endParaRPr>
          </a:p>
        </p:txBody>
      </p:sp>
      <p:sp>
        <p:nvSpPr>
          <p:cNvPr id="174" name="Google Shape;174;p23"/>
          <p:cNvSpPr txBox="1"/>
          <p:nvPr/>
        </p:nvSpPr>
        <p:spPr>
          <a:xfrm>
            <a:off x="457200" y="1447800"/>
            <a:ext cx="8305800" cy="5257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Trebuchet MS"/>
              <a:buNone/>
            </a:pPr>
            <a:r>
              <a:rPr lang="en-US" sz="3200" b="0" i="0" u="none" strike="noStrike" cap="none">
                <a:solidFill>
                  <a:schemeClr val="dk1"/>
                </a:solidFill>
                <a:latin typeface="Trebuchet MS"/>
                <a:ea typeface="Trebuchet MS"/>
                <a:cs typeface="Trebuchet MS"/>
                <a:sym typeface="Trebuchet MS"/>
              </a:rPr>
              <a:t>T</a:t>
            </a:r>
            <a:r>
              <a:rPr lang="en-US" sz="3200" i="0" u="none" strike="noStrike" cap="none">
                <a:solidFill>
                  <a:schemeClr val="dk1"/>
                </a:solidFill>
                <a:latin typeface="Calibri"/>
                <a:ea typeface="Calibri"/>
                <a:cs typeface="Calibri"/>
                <a:sym typeface="Calibri"/>
              </a:rPr>
              <a:t>he B.E.S.T. Standards form the framework for student knowledge in:</a:t>
            </a:r>
            <a:endParaRPr sz="32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English Language Arts (ELA)</a:t>
            </a:r>
            <a:endParaRPr sz="2800" i="0" u="none" strike="noStrike" cap="none">
              <a:solidFill>
                <a:schemeClr val="dk1"/>
              </a:solidFill>
              <a:latin typeface="Calibri"/>
              <a:ea typeface="Calibri"/>
              <a:cs typeface="Calibri"/>
              <a:sym typeface="Calibri"/>
            </a:endParaRPr>
          </a:p>
          <a:p>
            <a:pPr marL="644843" marR="0" lvl="1" indent="-342900" algn="l" rtl="0">
              <a:spcBef>
                <a:spcPts val="480"/>
              </a:spcBef>
              <a:spcAft>
                <a:spcPts val="0"/>
              </a:spcAft>
              <a:buClr>
                <a:schemeClr val="dk2"/>
              </a:buClr>
              <a:buSzPts val="2400"/>
              <a:buFont typeface="Noto Sans Symbols"/>
              <a:buChar char="❖"/>
            </a:pPr>
            <a:r>
              <a:rPr lang="en-US" sz="2800" i="0" u="none" strike="noStrike" cap="none">
                <a:solidFill>
                  <a:schemeClr val="dk1"/>
                </a:solidFill>
                <a:latin typeface="Calibri"/>
                <a:ea typeface="Calibri"/>
                <a:cs typeface="Calibri"/>
                <a:sym typeface="Calibri"/>
              </a:rPr>
              <a:t>Reading/Writing/Language/Speaking &amp; Listening</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Mathematics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Literacy in Social Studies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Science</a:t>
            </a:r>
            <a:endParaRPr sz="28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rgbClr val="00B050"/>
              </a:buClr>
              <a:buSzPts val="1800"/>
              <a:buFont typeface="Century Gothic"/>
              <a:buNone/>
            </a:pPr>
            <a:r>
              <a:rPr lang="en-US" sz="1800" b="0" i="0" u="sng" strike="noStrike" cap="none">
                <a:solidFill>
                  <a:srgbClr val="0000FF"/>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https://www.cpalms.org/Public/search/Standard</a:t>
            </a:r>
            <a:endParaRPr sz="1800" b="0" i="0" u="none" strike="noStrike" cap="none">
              <a:solidFill>
                <a:srgbClr val="0000FF"/>
              </a:solidFill>
              <a:latin typeface="Century Gothic"/>
              <a:ea typeface="Century Gothic"/>
              <a:cs typeface="Century Gothic"/>
              <a:sym typeface="Century Gothic"/>
            </a:endParaRPr>
          </a:p>
          <a:p>
            <a:pPr marL="342900" marR="0" lvl="0" indent="-27940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pic>
        <p:nvPicPr>
          <p:cNvPr id="175" name="Google Shape;175;p23" descr="MCj04123980000[1]"/>
          <p:cNvPicPr preferRelativeResize="0"/>
          <p:nvPr/>
        </p:nvPicPr>
        <p:blipFill rotWithShape="1">
          <a:blip r:embed="rId4">
            <a:alphaModFix/>
          </a:blip>
          <a:srcRect/>
          <a:stretch/>
        </p:blipFill>
        <p:spPr>
          <a:xfrm>
            <a:off x="6542134" y="4108050"/>
            <a:ext cx="2122486" cy="18685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idx="4294967295"/>
          </p:nvPr>
        </p:nvSpPr>
        <p:spPr>
          <a:xfrm>
            <a:off x="383225" y="141200"/>
            <a:ext cx="8262900" cy="1071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Calibri"/>
              <a:buNone/>
            </a:pPr>
            <a:r>
              <a:rPr lang="en-US" sz="3100" b="1">
                <a:latin typeface="Calibri"/>
                <a:ea typeface="Calibri"/>
                <a:cs typeface="Calibri"/>
                <a:sym typeface="Calibri"/>
              </a:rPr>
              <a:t> </a:t>
            </a:r>
            <a:r>
              <a:rPr lang="en-US" sz="3100" b="1">
                <a:solidFill>
                  <a:schemeClr val="dk1"/>
                </a:solidFill>
                <a:latin typeface="Calibri"/>
                <a:ea typeface="Calibri"/>
                <a:cs typeface="Calibri"/>
                <a:sym typeface="Calibri"/>
              </a:rPr>
              <a:t>MEASURING STUDENT SUCCESS THROUGH       DISTRICT PROGRESS MONITORING</a:t>
            </a:r>
            <a:endParaRPr sz="3100" b="1">
              <a:solidFill>
                <a:schemeClr val="dk1"/>
              </a:solidFill>
              <a:latin typeface="Calibri"/>
              <a:ea typeface="Calibri"/>
              <a:cs typeface="Calibri"/>
              <a:sym typeface="Calibri"/>
            </a:endParaRPr>
          </a:p>
        </p:txBody>
      </p:sp>
      <p:sp>
        <p:nvSpPr>
          <p:cNvPr id="182" name="Google Shape;182;p24"/>
          <p:cNvSpPr txBox="1">
            <a:spLocks noGrp="1"/>
          </p:cNvSpPr>
          <p:nvPr>
            <p:ph type="body" idx="4294967295"/>
          </p:nvPr>
        </p:nvSpPr>
        <p:spPr>
          <a:xfrm>
            <a:off x="0" y="2184400"/>
            <a:ext cx="9144000" cy="46736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0"/>
              </a:spcBef>
              <a:spcAft>
                <a:spcPts val="0"/>
              </a:spcAft>
              <a:buSzPts val="1120"/>
              <a:buNone/>
            </a:pPr>
            <a:r>
              <a:rPr lang="en-US" sz="1400" b="0">
                <a:solidFill>
                  <a:schemeClr val="dk1"/>
                </a:solidFill>
              </a:rPr>
              <a:t>   </a:t>
            </a:r>
            <a:endParaRPr sz="1800" b="0">
              <a:solidFill>
                <a:schemeClr val="dk1"/>
              </a:solidFill>
            </a:endParaRPr>
          </a:p>
          <a:p>
            <a:pPr marL="0" lvl="0" indent="0" algn="l" rtl="0">
              <a:lnSpc>
                <a:spcPct val="120000"/>
              </a:lnSpc>
              <a:spcBef>
                <a:spcPts val="1000"/>
              </a:spcBef>
              <a:spcAft>
                <a:spcPts val="0"/>
              </a:spcAft>
              <a:buSzPts val="1920"/>
              <a:buNone/>
            </a:pPr>
            <a:endParaRPr>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a:p>
          <a:p>
            <a:pPr marL="0" lvl="0" indent="0" algn="l" rtl="0">
              <a:lnSpc>
                <a:spcPct val="120000"/>
              </a:lnSpc>
              <a:spcBef>
                <a:spcPts val="1000"/>
              </a:spcBef>
              <a:spcAft>
                <a:spcPts val="0"/>
              </a:spcAft>
              <a:buSzPts val="1920"/>
              <a:buNone/>
            </a:pPr>
            <a:endParaRPr/>
          </a:p>
        </p:txBody>
      </p:sp>
      <p:sp>
        <p:nvSpPr>
          <p:cNvPr id="183" name="Google Shape;183;p24"/>
          <p:cNvSpPr txBox="1"/>
          <p:nvPr/>
        </p:nvSpPr>
        <p:spPr>
          <a:xfrm>
            <a:off x="237000" y="1313750"/>
            <a:ext cx="8670000" cy="4833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Century Gothic"/>
              <a:buNone/>
            </a:pPr>
            <a:r>
              <a:rPr lang="en-US" sz="2000" b="0" i="0" u="none" strike="noStrike" cap="none">
                <a:solidFill>
                  <a:schemeClr val="dk1"/>
                </a:solidFill>
                <a:latin typeface="Century Gothic"/>
                <a:ea typeface="Century Gothic"/>
                <a:cs typeface="Century Gothic"/>
                <a:sym typeface="Century Gothic"/>
              </a:rPr>
              <a:t>The 2023-2024 formal assessments planned are as follows:</a:t>
            </a:r>
            <a:endParaRPr sz="2000" b="0" i="0" u="none" strike="noStrike" cap="none">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K-5 ELA</a:t>
            </a:r>
            <a:endParaRPr sz="1800" b="0" i="0" u="none" strike="noStrike" cap="none">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a:t>
            </a:r>
            <a:r>
              <a:rPr lang="en-US" sz="1800" b="1">
                <a:solidFill>
                  <a:schemeClr val="dk1"/>
                </a:solidFill>
              </a:rPr>
              <a:t>AST</a:t>
            </a:r>
            <a:r>
              <a:rPr lang="en-US" sz="1800" b="1">
                <a:solidFill>
                  <a:schemeClr val="dk1"/>
                </a:solidFill>
                <a:latin typeface="Gill Sans"/>
                <a:ea typeface="Gill Sans"/>
                <a:cs typeface="Gill Sans"/>
                <a:sym typeface="Gill Sans"/>
              </a:rPr>
              <a:t> (</a:t>
            </a:r>
            <a:r>
              <a:rPr lang="en-US" sz="1800" b="0" i="0" u="sng" strike="noStrike" cap="none">
                <a:solidFill>
                  <a:schemeClr val="hlink"/>
                </a:solidFill>
                <a:highlight>
                  <a:srgbClr val="FFFF00"/>
                </a:highlight>
                <a:latin typeface="Gill Sans"/>
                <a:ea typeface="Gill Sans"/>
                <a:cs typeface="Gill Sans"/>
                <a:sym typeface="Gill Sans"/>
                <a:hlinkClick r:id="rId3"/>
              </a:rPr>
              <a:t>https://www.fldoe.org/accountability/assessments/k-12-student-assessment/best/</a:t>
            </a:r>
            <a:endParaRPr sz="1800" b="0" i="0" u="none" strike="noStrike" cap="none">
              <a:solidFill>
                <a:schemeClr val="dk1"/>
              </a:solidFill>
              <a:highlight>
                <a:srgbClr val="FFFF00"/>
              </a:highlight>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0" i="0" u="none" strike="noStrike" cap="none">
                <a:solidFill>
                  <a:schemeClr val="dk1"/>
                </a:solidFill>
                <a:latin typeface="Gill Sans"/>
                <a:ea typeface="Gill Sans"/>
                <a:cs typeface="Gill Sans"/>
                <a:sym typeface="Gill Sans"/>
              </a:rPr>
              <a:t>three times per year – beginning, middle, end)</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DIBELS</a:t>
            </a:r>
            <a:r>
              <a:rPr lang="en-US" sz="1800" b="0" i="0" u="none" strike="noStrike" cap="none">
                <a:solidFill>
                  <a:schemeClr val="dk1"/>
                </a:solidFill>
                <a:latin typeface="Arial"/>
                <a:ea typeface="Arial"/>
                <a:cs typeface="Arial"/>
                <a:sym typeface="Arial"/>
              </a:rPr>
              <a:t> (ALL students in grades K-5, three times per year--beginning, middle, end)</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AIMS</a:t>
            </a:r>
            <a:r>
              <a:rPr lang="en-US" sz="1800" b="0" i="0" u="none" strike="noStrike" cap="none">
                <a:solidFill>
                  <a:schemeClr val="dk1"/>
                </a:solidFill>
                <a:latin typeface="Arial"/>
                <a:ea typeface="Arial"/>
                <a:cs typeface="Arial"/>
                <a:sym typeface="Arial"/>
              </a:rPr>
              <a:t> (Grades 2-5, three times per year--Q1, Q2, Q3)</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Formative Assessment Options:  </a:t>
            </a:r>
            <a:r>
              <a:rPr lang="en-US" sz="1800" b="0" i="0" u="none" strike="noStrike" cap="none">
                <a:solidFill>
                  <a:schemeClr val="dk1"/>
                </a:solidFill>
                <a:latin typeface="Arial"/>
                <a:ea typeface="Arial"/>
                <a:cs typeface="Arial"/>
                <a:sym typeface="Arial"/>
              </a:rPr>
              <a:t>(Benchmark Advance Assessments)</a:t>
            </a:r>
            <a:endParaRPr sz="1800" b="0" i="0" u="none" strike="noStrike" cap="none">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K-5 Mat</a:t>
            </a:r>
            <a:r>
              <a:rPr lang="en-US" sz="1800" b="1">
                <a:solidFill>
                  <a:schemeClr val="dk1"/>
                </a:solidFill>
              </a:rPr>
              <a:t>h</a:t>
            </a:r>
            <a:endParaRPr sz="1800" b="1">
              <a:solidFill>
                <a:schemeClr val="dk1"/>
              </a:solidFill>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AIMS</a:t>
            </a:r>
            <a:r>
              <a:rPr lang="en-US" sz="1800" b="0" i="0" u="none" strike="noStrike" cap="none">
                <a:solidFill>
                  <a:schemeClr val="dk1"/>
                </a:solidFill>
                <a:latin typeface="Arial"/>
                <a:ea typeface="Arial"/>
                <a:cs typeface="Arial"/>
                <a:sym typeface="Arial"/>
              </a:rPr>
              <a:t> (Grades K-5, three times per year--Q1, Q2, Q3)</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Formative Assessment Options:  </a:t>
            </a:r>
            <a:r>
              <a:rPr lang="en-US" sz="1800" b="0" i="0" u="none" strike="noStrike" cap="none">
                <a:solidFill>
                  <a:schemeClr val="dk1"/>
                </a:solidFill>
                <a:latin typeface="Arial"/>
                <a:ea typeface="Arial"/>
                <a:cs typeface="Arial"/>
                <a:sym typeface="Arial"/>
              </a:rPr>
              <a:t>(Go Math Assessments)</a:t>
            </a:r>
            <a:endParaRPr sz="1800" b="0" i="0" u="none" strike="noStrike" cap="none">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3-5 Science </a:t>
            </a:r>
            <a:endParaRPr sz="1800" b="0" i="0" u="none" strike="noStrike" cap="none">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AIMS</a:t>
            </a:r>
            <a:r>
              <a:rPr lang="en-US" sz="1800" b="0" i="0" u="none" strike="noStrike" cap="none">
                <a:solidFill>
                  <a:schemeClr val="dk1"/>
                </a:solidFill>
                <a:latin typeface="Arial"/>
                <a:ea typeface="Arial"/>
                <a:cs typeface="Arial"/>
                <a:sym typeface="Arial"/>
              </a:rPr>
              <a:t> (Grades 3-5, three times per year--Q1, Q2, Q3)</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Formative Assessment Options:  </a:t>
            </a:r>
            <a:r>
              <a:rPr lang="en-US" sz="1800" b="0" i="0" u="none" strike="noStrike" cap="none">
                <a:solidFill>
                  <a:schemeClr val="dk1"/>
                </a:solidFill>
                <a:latin typeface="Arial"/>
                <a:ea typeface="Arial"/>
                <a:cs typeface="Arial"/>
                <a:sym typeface="Arial"/>
              </a:rPr>
              <a:t>(HMH Science Assessments)</a:t>
            </a: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idx="4294967295"/>
          </p:nvPr>
        </p:nvSpPr>
        <p:spPr>
          <a:xfrm>
            <a:off x="214350" y="554700"/>
            <a:ext cx="8715300" cy="829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Calibri"/>
              <a:buNone/>
            </a:pPr>
            <a:r>
              <a:rPr lang="en-US" sz="3200" b="1">
                <a:solidFill>
                  <a:schemeClr val="dk1"/>
                </a:solidFill>
                <a:latin typeface="Calibri"/>
                <a:ea typeface="Calibri"/>
                <a:cs typeface="Calibri"/>
                <a:sym typeface="Calibri"/>
              </a:rPr>
              <a:t>FLORIDA’S ASSESSMENT OF STUDENT THINKING</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(F</a:t>
            </a:r>
            <a:r>
              <a:rPr lang="en-US" b="1">
                <a:latin typeface="Calibri"/>
                <a:ea typeface="Calibri"/>
                <a:cs typeface="Calibri"/>
                <a:sym typeface="Calibri"/>
              </a:rPr>
              <a:t>AST</a:t>
            </a:r>
            <a:r>
              <a:rPr lang="en-US" sz="3200" b="1">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189" name="Google Shape;189;p25"/>
          <p:cNvSpPr txBox="1"/>
          <p:nvPr/>
        </p:nvSpPr>
        <p:spPr>
          <a:xfrm>
            <a:off x="214350" y="1693050"/>
            <a:ext cx="8715300" cy="39393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Gill Sans"/>
              <a:buNone/>
            </a:pPr>
            <a:endParaRPr sz="2000" b="0" i="0" u="none" strike="noStrike" cap="none">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2000"/>
              <a:buFont typeface="Trebuchet MS"/>
              <a:buNone/>
            </a:pPr>
            <a:r>
              <a:rPr lang="en-US" sz="2000" b="0" i="0" u="none" strike="noStrike" cap="none">
                <a:solidFill>
                  <a:srgbClr val="3F3F3F"/>
                </a:solidFill>
                <a:latin typeface="Trebuchet MS"/>
                <a:ea typeface="Trebuchet MS"/>
                <a:cs typeface="Trebuchet MS"/>
                <a:sym typeface="Trebuchet MS"/>
              </a:rPr>
              <a:t>   </a:t>
            </a:r>
            <a:r>
              <a:rPr lang="en-US" sz="2400" i="0" u="none" strike="noStrike" cap="none">
                <a:solidFill>
                  <a:srgbClr val="3F3F3F"/>
                </a:solidFill>
                <a:latin typeface="Calibri"/>
                <a:ea typeface="Calibri"/>
                <a:cs typeface="Calibri"/>
                <a:sym typeface="Calibri"/>
              </a:rPr>
              <a:t> </a:t>
            </a:r>
            <a:r>
              <a:rPr lang="en-US" sz="3600">
                <a:solidFill>
                  <a:schemeClr val="dk1"/>
                </a:solidFill>
                <a:latin typeface="Calibri"/>
                <a:ea typeface="Calibri"/>
                <a:cs typeface="Calibri"/>
                <a:sym typeface="Calibri"/>
              </a:rPr>
              <a:t>Assessments include</a:t>
            </a:r>
            <a:r>
              <a:rPr lang="en-US" sz="3600" i="0" u="none" strike="noStrike" cap="none">
                <a:solidFill>
                  <a:schemeClr val="dk1"/>
                </a:solidFill>
                <a:latin typeface="Calibri"/>
                <a:ea typeface="Calibri"/>
                <a:cs typeface="Calibri"/>
                <a:sym typeface="Calibri"/>
              </a:rPr>
              <a:t>:</a:t>
            </a:r>
            <a:endParaRPr sz="36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a:solidFill>
                  <a:schemeClr val="dk1"/>
                </a:solidFill>
                <a:latin typeface="Calibri"/>
                <a:ea typeface="Calibri"/>
                <a:cs typeface="Calibri"/>
                <a:sym typeface="Calibri"/>
              </a:rPr>
              <a:t>FAST</a:t>
            </a:r>
            <a:r>
              <a:rPr lang="en-US" sz="3200" i="0" u="none" strike="noStrike" cap="none">
                <a:solidFill>
                  <a:schemeClr val="dk1"/>
                </a:solidFill>
                <a:latin typeface="Calibri"/>
                <a:ea typeface="Calibri"/>
                <a:cs typeface="Calibri"/>
                <a:sym typeface="Calibri"/>
              </a:rPr>
              <a:t> ELA and Mathematics</a:t>
            </a:r>
            <a:endParaRPr sz="32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B.E.S.T Writing </a:t>
            </a:r>
            <a:endParaRPr sz="2200">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Statewide Science Assessment (SSA) Science</a:t>
            </a:r>
            <a:endParaRPr sz="2200">
              <a:latin typeface="Calibri"/>
              <a:ea typeface="Calibri"/>
              <a:cs typeface="Calibri"/>
              <a:sym typeface="Calibri"/>
            </a:endParaRPr>
          </a:p>
          <a:p>
            <a:pPr marL="201168" marR="0" lvl="1" indent="0" algn="l" rtl="0">
              <a:spcBef>
                <a:spcPts val="560"/>
              </a:spcBef>
              <a:spcAft>
                <a:spcPts val="0"/>
              </a:spcAft>
              <a:buClr>
                <a:srgbClr val="3F3F3F"/>
              </a:buClr>
              <a:buSzPts val="2800"/>
              <a:buFont typeface="Calibri"/>
              <a:buNone/>
            </a:pPr>
            <a:r>
              <a:rPr lang="en-US" sz="2400" b="0" i="0" u="none" strike="noStrike" cap="none">
                <a:solidFill>
                  <a:schemeClr val="dk1"/>
                </a:solidFill>
                <a:latin typeface="Trebuchet MS"/>
                <a:ea typeface="Trebuchet MS"/>
                <a:cs typeface="Trebuchet MS"/>
                <a:sym typeface="Trebuchet MS"/>
              </a:rPr>
              <a:t> </a:t>
            </a:r>
            <a:r>
              <a:rPr lang="en-US" sz="2200" b="0" i="1" u="none" strike="noStrike" cap="none">
                <a:solidFill>
                  <a:schemeClr val="dk1"/>
                </a:solidFill>
                <a:latin typeface="Arial"/>
                <a:ea typeface="Arial"/>
                <a:cs typeface="Arial"/>
                <a:sym typeface="Arial"/>
              </a:rPr>
              <a:t> </a:t>
            </a:r>
            <a:endParaRPr sz="2200" b="0" i="1"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title" idx="4294967295"/>
          </p:nvPr>
        </p:nvSpPr>
        <p:spPr>
          <a:xfrm>
            <a:off x="304800" y="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WORKING TOGETHER!</a:t>
            </a:r>
            <a:r>
              <a:rPr lang="en-US" sz="4800" b="1">
                <a:solidFill>
                  <a:schemeClr val="lt1"/>
                </a:solidFill>
                <a:latin typeface="Calibri"/>
                <a:ea typeface="Calibri"/>
                <a:cs typeface="Calibri"/>
                <a:sym typeface="Calibri"/>
              </a:rPr>
              <a:t> </a:t>
            </a:r>
            <a:endParaRPr sz="4800" b="1">
              <a:solidFill>
                <a:schemeClr val="lt1"/>
              </a:solidFill>
              <a:latin typeface="Calibri"/>
              <a:ea typeface="Calibri"/>
              <a:cs typeface="Calibri"/>
              <a:sym typeface="Calibri"/>
            </a:endParaRPr>
          </a:p>
        </p:txBody>
      </p:sp>
      <p:sp>
        <p:nvSpPr>
          <p:cNvPr id="196" name="Google Shape;196;p26"/>
          <p:cNvSpPr txBox="1"/>
          <p:nvPr/>
        </p:nvSpPr>
        <p:spPr>
          <a:xfrm>
            <a:off x="304800" y="881282"/>
            <a:ext cx="8610600" cy="506231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74320" marR="0" lvl="0" indent="-147320" algn="l" rtl="0">
              <a:spcBef>
                <a:spcPts val="0"/>
              </a:spcBef>
              <a:spcAft>
                <a:spcPts val="0"/>
              </a:spcAft>
              <a:buClr>
                <a:schemeClr val="dk2"/>
              </a:buClr>
              <a:buSzPts val="2000"/>
              <a:buFont typeface="Trebuchet MS"/>
              <a:buNone/>
            </a:pPr>
            <a:endParaRPr sz="2000" b="0" i="0" u="none" strike="noStrike" cap="none">
              <a:solidFill>
                <a:schemeClr val="dk1"/>
              </a:solidFill>
              <a:latin typeface="Trebuchet MS"/>
              <a:ea typeface="Trebuchet MS"/>
              <a:cs typeface="Trebuchet MS"/>
              <a:sym typeface="Trebuchet MS"/>
            </a:endParaRPr>
          </a:p>
          <a:p>
            <a:pPr marL="274320" marR="0" lvl="0" indent="-28702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The ESSA law requires that all Title I schools and families work together.  </a:t>
            </a:r>
            <a:endParaRPr sz="2000" i="0" u="none" strike="noStrike" cap="none">
              <a:solidFill>
                <a:schemeClr val="dk1"/>
              </a:solidFill>
              <a:latin typeface="Calibri"/>
              <a:ea typeface="Calibri"/>
              <a:cs typeface="Calibri"/>
              <a:sym typeface="Calibri"/>
            </a:endParaRPr>
          </a:p>
          <a:p>
            <a:pPr marL="274320" marR="0" lvl="0" indent="-28702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How we work together is listed in our Beginning of School Packet:</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District Parent-Family Engagement Plan</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School Level Parent &amp; Family Involvement Plan</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Home-School Compact</a:t>
            </a:r>
            <a:endParaRPr sz="2000" i="0" u="none" strike="noStrike" cap="none">
              <a:solidFill>
                <a:schemeClr val="dk1"/>
              </a:solidFill>
              <a:latin typeface="Calibri"/>
              <a:ea typeface="Calibri"/>
              <a:cs typeface="Calibri"/>
              <a:sym typeface="Calibri"/>
            </a:endParaRPr>
          </a:p>
          <a:p>
            <a:pPr marL="943293" marR="0" lvl="2"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Will be addressed during classroom visitations and Parent-Teacher Conferences</a:t>
            </a:r>
            <a:endParaRPr sz="2000" i="0" u="none" strike="noStrike" cap="none">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School Improvement Plan</a:t>
            </a:r>
            <a:endParaRPr sz="2200">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TItle I </a:t>
            </a:r>
            <a:r>
              <a:rPr lang="en-US" sz="2200" i="0" u="none" strike="noStrike" cap="none">
                <a:solidFill>
                  <a:schemeClr val="dk1"/>
                </a:solidFill>
                <a:latin typeface="Calibri"/>
                <a:ea typeface="Calibri"/>
                <a:cs typeface="Calibri"/>
                <a:sym typeface="Calibri"/>
              </a:rPr>
              <a:t>School</a:t>
            </a:r>
            <a:r>
              <a:rPr lang="en-US" sz="2200">
                <a:solidFill>
                  <a:schemeClr val="dk1"/>
                </a:solidFill>
                <a:latin typeface="Calibri"/>
                <a:ea typeface="Calibri"/>
                <a:cs typeface="Calibri"/>
                <a:sym typeface="Calibri"/>
              </a:rPr>
              <a:t>w</a:t>
            </a:r>
            <a:r>
              <a:rPr lang="en-US" sz="2200" i="0" u="none" strike="noStrike" cap="none">
                <a:solidFill>
                  <a:schemeClr val="dk1"/>
                </a:solidFill>
                <a:latin typeface="Calibri"/>
                <a:ea typeface="Calibri"/>
                <a:cs typeface="Calibri"/>
                <a:sym typeface="Calibri"/>
              </a:rPr>
              <a:t>ide Plan </a:t>
            </a:r>
            <a:endParaRPr sz="2200" i="0" u="none" strike="noStrike" cap="none">
              <a:solidFill>
                <a:schemeClr val="dk1"/>
              </a:solidFill>
              <a:latin typeface="Calibri"/>
              <a:ea typeface="Calibri"/>
              <a:cs typeface="Calibri"/>
              <a:sym typeface="Calibri"/>
            </a:endParaRPr>
          </a:p>
          <a:p>
            <a:pPr marL="301943" marR="0" lvl="1" indent="0" algn="l" rtl="0">
              <a:spcBef>
                <a:spcPts val="400"/>
              </a:spcBef>
              <a:spcAft>
                <a:spcPts val="0"/>
              </a:spcAft>
              <a:buClr>
                <a:schemeClr val="dk2"/>
              </a:buClr>
              <a:buSzPts val="2000"/>
              <a:buFont typeface="Calibri"/>
              <a:buNone/>
            </a:pPr>
            <a:r>
              <a:rPr lang="en-US" sz="2200" i="0" u="none" strike="noStrike" cap="none">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sz="200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idx="4294967295"/>
          </p:nvPr>
        </p:nvSpPr>
        <p:spPr>
          <a:xfrm>
            <a:off x="304800" y="4572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RIGHT TO KNOW</a:t>
            </a:r>
            <a:endParaRPr sz="4800" b="1">
              <a:solidFill>
                <a:schemeClr val="dk1"/>
              </a:solidFill>
              <a:latin typeface="Calibri"/>
              <a:ea typeface="Calibri"/>
              <a:cs typeface="Calibri"/>
              <a:sym typeface="Calibri"/>
            </a:endParaRPr>
          </a:p>
        </p:txBody>
      </p:sp>
      <p:sp>
        <p:nvSpPr>
          <p:cNvPr id="202" name="Google Shape;202;p27"/>
          <p:cNvSpPr txBox="1"/>
          <p:nvPr/>
        </p:nvSpPr>
        <p:spPr>
          <a:xfrm>
            <a:off x="304800" y="1367790"/>
            <a:ext cx="8610900" cy="458724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0" marR="0" lvl="0" indent="0" algn="l" rtl="0">
              <a:spcBef>
                <a:spcPts val="640"/>
              </a:spcBef>
              <a:spcAft>
                <a:spcPts val="0"/>
              </a:spcAft>
              <a:buClr>
                <a:schemeClr val="dk1"/>
              </a:buClr>
              <a:buSzPts val="3200"/>
              <a:buFont typeface="Trebuchet MS"/>
              <a:buNone/>
            </a:pPr>
            <a:r>
              <a:rPr lang="en-US" sz="3200" b="1" i="0" u="none" strike="noStrike" cap="none">
                <a:solidFill>
                  <a:schemeClr val="dk1"/>
                </a:solidFill>
                <a:latin typeface="Trebuchet MS"/>
                <a:ea typeface="Trebuchet MS"/>
                <a:cs typeface="Trebuchet MS"/>
                <a:sym typeface="Trebuchet MS"/>
              </a:rPr>
              <a:t>It is your right to:</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involved and request regular meetings to express your opinions and concerns</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Request and receive information on the qualifications of your child’s teacher</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informed if your child is taught by a Non-Certified Teacher for four or more consecutive weeks</a:t>
            </a:r>
            <a:endParaRPr sz="180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idx="4294967295"/>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3600" b="1">
                <a:solidFill>
                  <a:schemeClr val="dk1"/>
                </a:solidFill>
                <a:latin typeface="Calibri"/>
                <a:ea typeface="Calibri"/>
                <a:cs typeface="Calibri"/>
                <a:sym typeface="Calibri"/>
              </a:rPr>
              <a:t>PARENT &amp; FAMILY ENGAGEMENT PLAN </a:t>
            </a:r>
            <a:br>
              <a:rPr lang="en-US" sz="3600" b="1">
                <a:solidFill>
                  <a:schemeClr val="dk1"/>
                </a:solidFill>
                <a:latin typeface="Calibri"/>
                <a:ea typeface="Calibri"/>
                <a:cs typeface="Calibri"/>
                <a:sym typeface="Calibri"/>
              </a:rPr>
            </a:br>
            <a:r>
              <a:rPr lang="en-US" sz="3600" b="1">
                <a:solidFill>
                  <a:schemeClr val="dk1"/>
                </a:solidFill>
                <a:latin typeface="Calibri"/>
                <a:ea typeface="Calibri"/>
                <a:cs typeface="Calibri"/>
                <a:sym typeface="Calibri"/>
              </a:rPr>
              <a:t>GUIDELINES</a:t>
            </a:r>
            <a:endParaRPr sz="3600">
              <a:solidFill>
                <a:schemeClr val="dk1"/>
              </a:solidFill>
              <a:latin typeface="Calibri"/>
              <a:ea typeface="Calibri"/>
              <a:cs typeface="Calibri"/>
              <a:sym typeface="Calibri"/>
            </a:endParaRPr>
          </a:p>
        </p:txBody>
      </p:sp>
      <p:sp>
        <p:nvSpPr>
          <p:cNvPr id="209" name="Google Shape;209;p28"/>
          <p:cNvSpPr txBox="1"/>
          <p:nvPr/>
        </p:nvSpPr>
        <p:spPr>
          <a:xfrm>
            <a:off x="228600" y="1371600"/>
            <a:ext cx="8763000" cy="459486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i="0" u="none" strike="noStrike" cap="none">
                <a:solidFill>
                  <a:schemeClr val="dk1"/>
                </a:solidFill>
                <a:latin typeface="Calibri"/>
                <a:ea typeface="Calibri"/>
                <a:cs typeface="Calibri"/>
                <a:sym typeface="Calibri"/>
              </a:rPr>
              <a:t>As a parent or family member you are a vital part of your child’s success.</a:t>
            </a:r>
            <a:endParaRPr sz="1500">
              <a:latin typeface="Calibri"/>
              <a:ea typeface="Calibri"/>
              <a:cs typeface="Calibri"/>
              <a:sym typeface="Calibri"/>
            </a:endParaRPr>
          </a:p>
          <a:p>
            <a:pPr marL="342900" marR="0" lvl="0" indent="-349250" algn="l" rtl="0">
              <a:spcBef>
                <a:spcPts val="400"/>
              </a:spcBef>
              <a:spcAft>
                <a:spcPts val="0"/>
              </a:spcAft>
              <a:buClr>
                <a:schemeClr val="dk2"/>
              </a:buClr>
              <a:buSzPts val="2100"/>
              <a:buFont typeface="Calibri"/>
              <a:buChar char="❖"/>
            </a:pPr>
            <a:r>
              <a:rPr lang="en-US" sz="2100" i="0" u="none" strike="noStrike" cap="none">
                <a:solidFill>
                  <a:schemeClr val="dk1"/>
                </a:solidFill>
                <a:latin typeface="Calibri"/>
                <a:ea typeface="Calibri"/>
                <a:cs typeface="Calibri"/>
                <a:sym typeface="Calibri"/>
              </a:rPr>
              <a:t>So that you can be as active as possible in your child’s school success we will:</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Conduct this Annual Meeting to inform you of Title I program requirements and your rights to be informed and involved regarding this program.</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families with timely information regarding Parent &amp; Family Engagement Activities and Trainings.</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Offer activities and trainings at flexible times and through a variety of formats to maximize participation.</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Assist families in understanding academic content standards, assessments, and how to monitor and improve your child’s achievement. </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materials and training to help you work with your child to improve his or her achievement.</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Inform you on where to locate a copy of the Title I Complaint Procedures.</a:t>
            </a:r>
            <a:endParaRPr sz="1900" i="0" u="none" strike="noStrike" cap="none">
              <a:solidFill>
                <a:schemeClr val="dk1"/>
              </a:solidFill>
              <a:latin typeface="Calibri"/>
              <a:ea typeface="Calibri"/>
              <a:cs typeface="Calibri"/>
              <a:sym typeface="Calibri"/>
            </a:endParaRPr>
          </a:p>
          <a:p>
            <a:pPr marL="342900" marR="0" lvl="0" indent="-190500" algn="just"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p:cNvSpPr txBox="1"/>
          <p:nvPr/>
        </p:nvSpPr>
        <p:spPr>
          <a:xfrm>
            <a:off x="266700" y="1077913"/>
            <a:ext cx="8610600" cy="4922837"/>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560"/>
              </a:spcBef>
              <a:spcAft>
                <a:spcPts val="0"/>
              </a:spcAft>
              <a:buNone/>
            </a:pPr>
            <a:r>
              <a:rPr lang="en-US" sz="2900" i="0" u="none" strike="noStrike" cap="none" dirty="0">
                <a:solidFill>
                  <a:schemeClr val="dk1"/>
                </a:solidFill>
                <a:latin typeface="Calibri"/>
                <a:ea typeface="Calibri"/>
                <a:cs typeface="Calibri"/>
                <a:sym typeface="Calibri"/>
              </a:rPr>
              <a:t>An area/room has been established to house resource materials for parents and families to access as needed.</a:t>
            </a:r>
            <a:endParaRPr sz="1900" i="0" u="none" strike="noStrike" cap="none" dirty="0">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This area/room contains a variety of informational and academic materials for parents to take and use with their student at home.</a:t>
            </a:r>
            <a:endParaRPr sz="1900" i="0" u="none" strike="noStrike" cap="none" dirty="0">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Our Parent &amp; Family Resource Area is located in </a:t>
            </a:r>
            <a:r>
              <a:rPr lang="en-US" sz="2900" dirty="0">
                <a:solidFill>
                  <a:srgbClr val="FF0000"/>
                </a:solidFill>
                <a:latin typeface="Calibri"/>
                <a:ea typeface="Calibri"/>
                <a:cs typeface="Calibri"/>
                <a:sym typeface="Calibri"/>
              </a:rPr>
              <a:t>the Computer Lab</a:t>
            </a:r>
            <a:endParaRPr sz="1900" i="0" u="none" strike="noStrike" cap="none" dirty="0">
              <a:solidFill>
                <a:srgbClr val="FF0000"/>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Some of the materials available for check-out are:</a:t>
            </a:r>
            <a:endParaRPr sz="1900" i="0" u="none" strike="noStrike" cap="none" dirty="0">
              <a:solidFill>
                <a:schemeClr val="dk1"/>
              </a:solidFill>
              <a:latin typeface="Calibri"/>
              <a:ea typeface="Calibri"/>
              <a:cs typeface="Calibri"/>
              <a:sym typeface="Calibri"/>
            </a:endParaRPr>
          </a:p>
          <a:p>
            <a:pPr marL="384048" marR="0" lvl="1" indent="-189230" algn="l" rtl="0">
              <a:spcBef>
                <a:spcPts val="560"/>
              </a:spcBef>
              <a:spcAft>
                <a:spcPts val="0"/>
              </a:spcAft>
              <a:buClr>
                <a:schemeClr val="dk2"/>
              </a:buClr>
              <a:buSzPts val="2900"/>
              <a:buFont typeface="Calibri"/>
              <a:buChar char="•"/>
            </a:pPr>
            <a:r>
              <a:rPr lang="en-US" sz="2900" dirty="0">
                <a:solidFill>
                  <a:srgbClr val="FF0000"/>
                </a:solidFill>
                <a:latin typeface="Calibri"/>
                <a:ea typeface="Calibri"/>
                <a:cs typeface="Calibri"/>
                <a:sym typeface="Calibri"/>
              </a:rPr>
              <a:t>Parent Resource Brochures, Parent/Child Activities, </a:t>
            </a:r>
            <a:r>
              <a:rPr lang="en-US" sz="2900" i="0" u="none" strike="noStrike" cap="none" dirty="0">
                <a:solidFill>
                  <a:srgbClr val="FF0000"/>
                </a:solidFill>
                <a:latin typeface="Calibri"/>
                <a:ea typeface="Calibri"/>
                <a:cs typeface="Calibri"/>
                <a:sym typeface="Calibri"/>
              </a:rPr>
              <a:t>Desktop Computers and much more!</a:t>
            </a:r>
          </a:p>
          <a:p>
            <a:pPr marL="384048" marR="0" lvl="1" indent="-189230" algn="l" rtl="0">
              <a:spcBef>
                <a:spcPts val="560"/>
              </a:spcBef>
              <a:spcAft>
                <a:spcPts val="0"/>
              </a:spcAft>
              <a:buClr>
                <a:schemeClr val="dk2"/>
              </a:buClr>
              <a:buSzPts val="2900"/>
              <a:buFont typeface="Calibri"/>
              <a:buChar char="•"/>
            </a:pPr>
            <a:endParaRPr sz="1900" i="0" u="none" strike="noStrike" cap="none" dirty="0">
              <a:solidFill>
                <a:srgbClr val="FF0000"/>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dirty="0">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rgbClr val="FF0000"/>
              </a:solidFill>
              <a:latin typeface="Arial"/>
              <a:ea typeface="Arial"/>
              <a:cs typeface="Arial"/>
              <a:sym typeface="Arial"/>
            </a:endParaRPr>
          </a:p>
        </p:txBody>
      </p:sp>
      <p:sp>
        <p:nvSpPr>
          <p:cNvPr id="216" name="Google Shape;216;p29"/>
          <p:cNvSpPr txBox="1">
            <a:spLocks noGrp="1"/>
          </p:cNvSpPr>
          <p:nvPr>
            <p:ph type="title" idx="4294967295"/>
          </p:nvPr>
        </p:nvSpPr>
        <p:spPr>
          <a:xfrm>
            <a:off x="304800" y="11113"/>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sz="4400" b="1">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idx="4294967295"/>
          </p:nvPr>
        </p:nvSpPr>
        <p:spPr>
          <a:xfrm>
            <a:off x="4572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500" b="1">
                <a:solidFill>
                  <a:schemeClr val="dk1"/>
                </a:solidFill>
                <a:latin typeface="Calibri"/>
                <a:ea typeface="Calibri"/>
                <a:cs typeface="Calibri"/>
                <a:sym typeface="Calibri"/>
              </a:rPr>
              <a:t>YOUR INVOLVEMENT IS KEY TO </a:t>
            </a:r>
            <a:br>
              <a:rPr lang="en-US" sz="4500" b="1">
                <a:solidFill>
                  <a:schemeClr val="dk1"/>
                </a:solidFill>
                <a:latin typeface="Calibri"/>
                <a:ea typeface="Calibri"/>
                <a:cs typeface="Calibri"/>
                <a:sym typeface="Calibri"/>
              </a:rPr>
            </a:br>
            <a:r>
              <a:rPr lang="en-US" sz="4500" b="1">
                <a:solidFill>
                  <a:schemeClr val="dk1"/>
                </a:solidFill>
                <a:latin typeface="Calibri"/>
                <a:ea typeface="Calibri"/>
                <a:cs typeface="Calibri"/>
                <a:sym typeface="Calibri"/>
              </a:rPr>
              <a:t>YOUR CHILD’S SUCCESS!</a:t>
            </a:r>
            <a:endParaRPr sz="3900">
              <a:solidFill>
                <a:schemeClr val="dk1"/>
              </a:solidFill>
            </a:endParaRPr>
          </a:p>
        </p:txBody>
      </p:sp>
      <p:sp>
        <p:nvSpPr>
          <p:cNvPr id="223" name="Google Shape;223;p30"/>
          <p:cNvSpPr txBox="1"/>
          <p:nvPr/>
        </p:nvSpPr>
        <p:spPr>
          <a:xfrm>
            <a:off x="342900" y="1679600"/>
            <a:ext cx="8458200" cy="4161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457200" marR="0" lvl="0" indent="-374650" algn="l" rtl="0">
              <a:spcBef>
                <a:spcPts val="40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are your child’s first teacher.</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have the ability to influence your child’s education more than any teacher or school.</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know your child best:</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Share information about your child’s interests and abilities with teachers</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Ask to see assessment results</a:t>
            </a:r>
            <a:endParaRPr sz="1500">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Discuss these results with your child’s teacher so that you understand how to help your child at home</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Be knowledgeable of grade level expectations</a:t>
            </a:r>
            <a:endParaRPr sz="2100" i="0" u="none" strike="noStrike" cap="none">
              <a:solidFill>
                <a:schemeClr val="dk1"/>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a:solidFill>
                <a:srgbClr val="FF0000"/>
              </a:solidFill>
              <a:latin typeface="Arial"/>
              <a:ea typeface="Arial"/>
              <a:cs typeface="Arial"/>
              <a:sym typeface="Arial"/>
            </a:endParaRPr>
          </a:p>
        </p:txBody>
      </p:sp>
      <p:pic>
        <p:nvPicPr>
          <p:cNvPr id="224" name="Google Shape;224;p30"/>
          <p:cNvPicPr preferRelativeResize="0"/>
          <p:nvPr/>
        </p:nvPicPr>
        <p:blipFill>
          <a:blip r:embed="rId3">
            <a:alphaModFix/>
          </a:blip>
          <a:stretch>
            <a:fillRect/>
          </a:stretch>
        </p:blipFill>
        <p:spPr>
          <a:xfrm rot="3183229">
            <a:off x="7673600" y="334325"/>
            <a:ext cx="1305350" cy="1305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txBox="1">
            <a:spLocks noGrp="1"/>
          </p:cNvSpPr>
          <p:nvPr>
            <p:ph type="title" idx="4294967295"/>
          </p:nvPr>
        </p:nvSpPr>
        <p:spPr>
          <a:xfrm>
            <a:off x="0" y="268288"/>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31" name="Google Shape;231;p31"/>
          <p:cNvSpPr txBox="1">
            <a:spLocks noGrp="1"/>
          </p:cNvSpPr>
          <p:nvPr>
            <p:ph type="body" idx="4294967295"/>
          </p:nvPr>
        </p:nvSpPr>
        <p:spPr>
          <a:xfrm>
            <a:off x="196100" y="1452275"/>
            <a:ext cx="8610600" cy="4389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560"/>
              </a:spcBef>
              <a:spcAft>
                <a:spcPts val="0"/>
              </a:spcAft>
              <a:buClr>
                <a:srgbClr val="3F3F3F"/>
              </a:buClr>
              <a:buSzPts val="2800"/>
              <a:buFont typeface="Trebuchet MS"/>
              <a:buNone/>
            </a:pPr>
            <a:r>
              <a:rPr lang="en-US" sz="3200"/>
              <a:t>Teachers will provide specific information on:</a:t>
            </a:r>
            <a:endParaRPr sz="2400"/>
          </a:p>
          <a:p>
            <a:pPr marL="0" lvl="0" indent="0" algn="l" rtl="0">
              <a:lnSpc>
                <a:spcPct val="80000"/>
              </a:lnSpc>
              <a:spcBef>
                <a:spcPts val="160"/>
              </a:spcBef>
              <a:spcAft>
                <a:spcPts val="0"/>
              </a:spcAft>
              <a:buClr>
                <a:srgbClr val="03042B"/>
              </a:buClr>
              <a:buSzPts val="800"/>
              <a:buFont typeface="Trebuchet MS"/>
              <a:buNone/>
            </a:pPr>
            <a:endParaRPr sz="1200"/>
          </a:p>
          <a:p>
            <a:pPr marL="760413" lvl="1" indent="-482600" algn="l" rtl="0">
              <a:lnSpc>
                <a:spcPct val="80000"/>
              </a:lnSpc>
              <a:spcBef>
                <a:spcPts val="520"/>
              </a:spcBef>
              <a:spcAft>
                <a:spcPts val="0"/>
              </a:spcAft>
              <a:buClr>
                <a:schemeClr val="dk2"/>
              </a:buClr>
              <a:buSzPts val="3000"/>
              <a:buFont typeface="Arial"/>
              <a:buChar char="•"/>
            </a:pPr>
            <a:r>
              <a:rPr lang="en-US" sz="3000"/>
              <a:t>Florida Assessment of Student Thinking (FAST)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Level Expectations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Specific Curriculum</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Measuring Student Success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Definition of Proficiency</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Overview of their plans for the year</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Review the Home-School Compact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Home-School Communication Systems</a:t>
            </a:r>
            <a:endParaRPr sz="3000"/>
          </a:p>
          <a:p>
            <a:pPr marL="0" lvl="0" indent="0" algn="l" rtl="0">
              <a:lnSpc>
                <a:spcPct val="120000"/>
              </a:lnSpc>
              <a:spcBef>
                <a:spcPts val="280"/>
              </a:spcBef>
              <a:spcAft>
                <a:spcPts val="0"/>
              </a:spcAft>
              <a:buClr>
                <a:srgbClr val="03042B"/>
              </a:buClr>
              <a:buSzPts val="1400"/>
              <a:buFont typeface="Trebuchet MS"/>
              <a:buNone/>
            </a:pPr>
            <a:endParaRPr sz="1400">
              <a:solidFill>
                <a:srgbClr val="7030A0"/>
              </a:solidFill>
              <a:latin typeface="Arial"/>
              <a:ea typeface="Arial"/>
              <a:cs typeface="Arial"/>
              <a:sym typeface="Arial"/>
            </a:endParaRPr>
          </a:p>
          <a:p>
            <a:pPr marL="0" lvl="0" indent="0" algn="l" rtl="0">
              <a:lnSpc>
                <a:spcPct val="120000"/>
              </a:lnSpc>
              <a:spcBef>
                <a:spcPts val="640"/>
              </a:spcBef>
              <a:spcAft>
                <a:spcPts val="0"/>
              </a:spcAft>
              <a:buClr>
                <a:srgbClr val="03042B"/>
              </a:buClr>
              <a:buSzPts val="3200"/>
              <a:buFont typeface="Trebuchet MS"/>
              <a:buNone/>
            </a:pPr>
            <a:endParaRPr>
              <a:solidFill>
                <a:srgbClr val="7030A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title" idx="4294967295"/>
          </p:nvPr>
        </p:nvSpPr>
        <p:spPr>
          <a:xfrm>
            <a:off x="25200" y="134150"/>
            <a:ext cx="9093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6000"/>
              <a:buFont typeface="Calibri"/>
              <a:buNone/>
            </a:pPr>
            <a:r>
              <a:rPr lang="en-US" sz="6000" b="1">
                <a:latin typeface="Calibri"/>
                <a:ea typeface="Calibri"/>
                <a:cs typeface="Calibri"/>
                <a:sym typeface="Calibri"/>
              </a:rPr>
              <a:t>   </a:t>
            </a:r>
            <a:r>
              <a:rPr lang="en-US" sz="6000" b="1">
                <a:solidFill>
                  <a:schemeClr val="dk1"/>
                </a:solidFill>
                <a:latin typeface="Calibri"/>
                <a:ea typeface="Calibri"/>
                <a:cs typeface="Calibri"/>
                <a:sym typeface="Calibri"/>
              </a:rPr>
              <a:t>AGENDA</a:t>
            </a:r>
            <a:endParaRPr>
              <a:solidFill>
                <a:schemeClr val="dk1"/>
              </a:solidFill>
            </a:endParaRPr>
          </a:p>
        </p:txBody>
      </p:sp>
      <p:sp>
        <p:nvSpPr>
          <p:cNvPr id="113" name="Google Shape;113;p14"/>
          <p:cNvSpPr txBox="1"/>
          <p:nvPr/>
        </p:nvSpPr>
        <p:spPr>
          <a:xfrm>
            <a:off x="530200" y="1200950"/>
            <a:ext cx="8073300" cy="46011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0" algn="l" rtl="0">
              <a:spcBef>
                <a:spcPts val="0"/>
              </a:spcBef>
              <a:spcAft>
                <a:spcPts val="0"/>
              </a:spcAft>
              <a:buClr>
                <a:schemeClr val="dk1"/>
              </a:buClr>
              <a:buSzPts val="2400"/>
              <a:buFont typeface="Gill Sans"/>
              <a:buNone/>
            </a:pPr>
            <a:endParaRPr sz="2400" b="0" i="0" u="none" strike="noStrike" cap="none">
              <a:solidFill>
                <a:schemeClr val="lt1"/>
              </a:solidFill>
              <a:latin typeface="Trebuchet MS"/>
              <a:ea typeface="Trebuchet MS"/>
              <a:cs typeface="Trebuchet MS"/>
              <a:sym typeface="Trebuchet MS"/>
            </a:endParaRPr>
          </a:p>
          <a:p>
            <a:pPr marL="342900" marR="0" lvl="0" indent="-355600" algn="l" rtl="0">
              <a:spcBef>
                <a:spcPts val="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Welcome and Introductions</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All About Title I</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Budgets</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Standards and Testing</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Beginning of School Packet</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Home-School Compact</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School’s Parent &amp; Family Engagement Plan</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Keys to Your Child’s Success</a:t>
            </a:r>
            <a:endParaRPr sz="2000" b="0" i="0" u="none" strike="noStrike" cap="none">
              <a:solidFill>
                <a:schemeClr val="dk1"/>
              </a:solidFill>
              <a:latin typeface="Gill Sans"/>
              <a:ea typeface="Gill Sans"/>
              <a:cs typeface="Gill Sans"/>
              <a:sym typeface="Gill Sans"/>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Parent Input Evaluation</a:t>
            </a: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2"/>
          <p:cNvSpPr txBox="1">
            <a:spLocks noGrp="1"/>
          </p:cNvSpPr>
          <p:nvPr>
            <p:ph type="title"/>
          </p:nvPr>
        </p:nvSpPr>
        <p:spPr>
          <a:xfrm>
            <a:off x="735325" y="1199700"/>
            <a:ext cx="8332500" cy="55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id="237" name="Google Shape;237;p32" descr="The Five Best Questions a Job Candidate Can Ask"/>
          <p:cNvPicPr preferRelativeResize="0"/>
          <p:nvPr/>
        </p:nvPicPr>
        <p:blipFill rotWithShape="1">
          <a:blip r:embed="rId3">
            <a:alphaModFix/>
          </a:blip>
          <a:srcRect/>
          <a:stretch/>
        </p:blipFill>
        <p:spPr>
          <a:xfrm>
            <a:off x="735330" y="1752600"/>
            <a:ext cx="7825740" cy="3962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a:spLocks noGrp="1"/>
          </p:cNvSpPr>
          <p:nvPr>
            <p:ph type="title" idx="4294967295"/>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43" name="Google Shape;243;p33"/>
          <p:cNvSpPr txBox="1"/>
          <p:nvPr/>
        </p:nvSpPr>
        <p:spPr>
          <a:xfrm>
            <a:off x="266700" y="1238251"/>
            <a:ext cx="8610600" cy="463677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spcBef>
                <a:spcPts val="0"/>
              </a:spcBef>
              <a:spcAft>
                <a:spcPts val="0"/>
              </a:spcAft>
              <a:buClr>
                <a:srgbClr val="3F3F3F"/>
              </a:buClr>
              <a:buSzPts val="3600"/>
              <a:buFont typeface="Noto Sans Symbols"/>
              <a:buNone/>
            </a:pPr>
            <a:endParaRPr sz="2800" b="0" i="0" u="none" strike="noStrike" cap="none" dirty="0">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3600"/>
              <a:buFont typeface="Noto Sans Symbols"/>
              <a:buNone/>
            </a:pPr>
            <a:r>
              <a:rPr lang="en-US" sz="2800" i="0" u="none" strike="noStrike" cap="none" dirty="0">
                <a:solidFill>
                  <a:schemeClr val="dk1"/>
                </a:solidFill>
                <a:latin typeface="Calibri"/>
                <a:ea typeface="Calibri"/>
                <a:cs typeface="Calibri"/>
                <a:sym typeface="Calibri"/>
              </a:rPr>
              <a:t>Be sure to review and sign:</a:t>
            </a:r>
            <a:endParaRPr sz="1800" i="0" u="none" strike="noStrike" cap="none" dirty="0">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dirty="0">
                <a:solidFill>
                  <a:schemeClr val="dk1"/>
                </a:solidFill>
                <a:latin typeface="Calibri"/>
                <a:ea typeface="Calibri"/>
                <a:cs typeface="Calibri"/>
                <a:sym typeface="Calibri"/>
              </a:rPr>
              <a:t>Title I Annual Meeting Parent Evaluation Form</a:t>
            </a:r>
            <a:endParaRPr sz="1800" i="0" u="none" strike="noStrike" cap="none" dirty="0">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dirty="0">
                <a:solidFill>
                  <a:schemeClr val="dk1"/>
                </a:solidFill>
                <a:latin typeface="Calibri"/>
                <a:ea typeface="Calibri"/>
                <a:cs typeface="Calibri"/>
                <a:sym typeface="Calibri"/>
              </a:rPr>
              <a:t>The Title I Parents’ Rights Letter </a:t>
            </a:r>
            <a:endParaRPr sz="2800" i="0" u="none" strike="noStrike" cap="none" dirty="0">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dirty="0">
                <a:solidFill>
                  <a:schemeClr val="dk1"/>
                </a:solidFill>
                <a:latin typeface="Calibri"/>
                <a:ea typeface="Calibri"/>
                <a:cs typeface="Calibri"/>
                <a:sym typeface="Calibri"/>
              </a:rPr>
              <a:t>Home – School Compact</a:t>
            </a:r>
            <a:endParaRPr sz="2800" i="0" u="none" strike="noStrike" cap="none" dirty="0">
              <a:solidFill>
                <a:schemeClr val="dk1"/>
              </a:solidFill>
              <a:latin typeface="Calibri"/>
              <a:ea typeface="Calibri"/>
              <a:cs typeface="Calibri"/>
              <a:sym typeface="Calibri"/>
            </a:endParaRPr>
          </a:p>
          <a:p>
            <a:pPr marL="301943" marR="0" lvl="1" indent="0" algn="l" rtl="0">
              <a:spcBef>
                <a:spcPts val="560"/>
              </a:spcBef>
              <a:spcAft>
                <a:spcPts val="0"/>
              </a:spcAft>
              <a:buClr>
                <a:schemeClr val="dk1"/>
              </a:buClr>
              <a:buSzPts val="2800"/>
              <a:buFont typeface="Gill Sans"/>
              <a:buNone/>
            </a:pPr>
            <a:endParaRPr sz="2800" i="0" u="none" strike="noStrike" cap="none" dirty="0">
              <a:solidFill>
                <a:schemeClr val="dk1"/>
              </a:solidFill>
              <a:latin typeface="Calibri"/>
              <a:ea typeface="Calibri"/>
              <a:cs typeface="Calibri"/>
              <a:sym typeface="Calibri"/>
            </a:endParaRPr>
          </a:p>
          <a:p>
            <a:pPr marL="759142" marR="0" lvl="1" algn="l" rtl="0">
              <a:spcBef>
                <a:spcPts val="560"/>
              </a:spcBef>
              <a:spcAft>
                <a:spcPts val="0"/>
              </a:spcAft>
              <a:buClr>
                <a:schemeClr val="dk2"/>
              </a:buClr>
              <a:buSzPts val="2800"/>
            </a:pPr>
            <a:endParaRPr sz="2800" i="0" u="none" strike="noStrike" cap="none" dirty="0">
              <a:solidFill>
                <a:schemeClr val="dk1"/>
              </a:solidFill>
              <a:latin typeface="Calibri"/>
              <a:ea typeface="Calibri"/>
              <a:cs typeface="Calibri"/>
              <a:sym typeface="Calibri"/>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dirty="0">
              <a:solidFill>
                <a:srgbClr val="3F3F3F"/>
              </a:solidFill>
              <a:latin typeface="Trebuchet MS"/>
              <a:ea typeface="Trebuchet MS"/>
              <a:cs typeface="Trebuchet MS"/>
              <a:sym typeface="Trebuchet MS"/>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dirty="0">
              <a:solidFill>
                <a:srgbClr val="3F3F3F"/>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20" name="Google Shape;120;p15"/>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Largest federally funded educational program in U.S.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Authorized by Congress through the Elementary and Secondary Education Act (ESEA) of 1965</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Updated and reinstated again by the Every Student Succeeds Act (ESSA) of 2015 after NCLB (No Child Left Behind) was found to be to prescriptive</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Provides funds to school districts with the highest concentrations of poverty</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Funds are for helping schools to meet school educational goals.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Schools with poverty rates of 75% or higher must, by law, be served with Title I funds</a:t>
            </a:r>
            <a:endParaRPr sz="25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27" name="Google Shape;127;p16"/>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914400" marR="0" lvl="0" indent="0" algn="l" rtl="0">
              <a:lnSpc>
                <a:spcPct val="100000"/>
              </a:lnSpc>
              <a:spcBef>
                <a:spcPts val="0"/>
              </a:spcBef>
              <a:spcAft>
                <a:spcPts val="0"/>
              </a:spcAft>
              <a:buNone/>
            </a:pP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Largest federally funded educational program in the U.S.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Provides funding to help schools meet educational goals in school districts with the highest concentrations of poverty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Funds personnel, training, materials, and family engagement</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Schools with poverty rates of 75% or higher must, by law, receive and utilize Title I funds</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Authorized by Congress through the Elementary and Secondary Education Act (ESEA) of 1965, No Child Left Behind Act (NCLB) of 2002, and by the Every Student Succeeds Act (ESSA) of 2015</a:t>
            </a:r>
            <a:endParaRPr sz="25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latin typeface="Calibri"/>
                <a:ea typeface="Calibri"/>
                <a:cs typeface="Calibri"/>
                <a:sym typeface="Calibri"/>
              </a:rPr>
              <a:t>ACPS TITLE I MISSION STATEMENT</a:t>
            </a:r>
            <a:endParaRPr>
              <a:solidFill>
                <a:schemeClr val="dk1"/>
              </a:solidFill>
            </a:endParaRPr>
          </a:p>
        </p:txBody>
      </p:sp>
      <p:sp>
        <p:nvSpPr>
          <p:cNvPr id="134" name="Google Shape;134;p17"/>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None/>
            </a:pPr>
            <a:r>
              <a:rPr lang="en-US" sz="1900" b="1">
                <a:solidFill>
                  <a:schemeClr val="dk1"/>
                </a:solidFill>
                <a:latin typeface="Calibri"/>
                <a:ea typeface="Calibri"/>
                <a:cs typeface="Calibri"/>
                <a:sym typeface="Calibri"/>
              </a:rPr>
              <a:t>The purpose of Title I,</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and the educators of Alachua County,</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in partnership with families and caregivers,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is to ensure that all students </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have a fair and equitable opportunity</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to obtain a high-quality education.</a:t>
            </a:r>
            <a:endParaRPr sz="1900" b="1">
              <a:solidFill>
                <a:schemeClr val="dk1"/>
              </a:solidFill>
              <a:latin typeface="Calibri"/>
              <a:ea typeface="Calibri"/>
              <a:cs typeface="Calibri"/>
              <a:sym typeface="Calibri"/>
            </a:endParaRPr>
          </a:p>
          <a:p>
            <a:pPr marL="0" lvl="0" indent="0" algn="ctr" rtl="0">
              <a:spcBef>
                <a:spcPts val="0"/>
              </a:spcBef>
              <a:spcAft>
                <a:spcPts val="0"/>
              </a:spcAft>
              <a:buNone/>
            </a:pP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Our mission, in tandem with parents and guardians, </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 is to support students to reach for academic excellence</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and to prepare them for lifelong success.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This educational team, together, manages resources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and facilitates activities that help students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to attain high levels of scholastic proficiency and achievement</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while also fostering their full potential and overall development.</a:t>
            </a:r>
            <a:endParaRPr sz="1900" b="1">
              <a:solidFill>
                <a:schemeClr val="dk1"/>
              </a:solidFill>
              <a:latin typeface="Calibri"/>
              <a:ea typeface="Calibri"/>
              <a:cs typeface="Calibri"/>
              <a:sym typeface="Calibri"/>
            </a:endParaRPr>
          </a:p>
          <a:p>
            <a:pPr marL="0" marR="0" lvl="0" indent="0" algn="l" rtl="0">
              <a:lnSpc>
                <a:spcPct val="80000"/>
              </a:lnSpc>
              <a:spcBef>
                <a:spcPts val="480"/>
              </a:spcBef>
              <a:spcAft>
                <a:spcPts val="0"/>
              </a:spcAft>
              <a:buNone/>
            </a:pPr>
            <a:endParaRPr sz="3000" b="1" i="1">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idx="4294967295"/>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HOW TITLE I WORKS?</a:t>
            </a:r>
            <a:endParaRPr>
              <a:solidFill>
                <a:schemeClr val="dk1"/>
              </a:solidFill>
            </a:endParaRPr>
          </a:p>
        </p:txBody>
      </p:sp>
      <p:sp>
        <p:nvSpPr>
          <p:cNvPr id="141" name="Google Shape;141;p18"/>
          <p:cNvSpPr txBox="1"/>
          <p:nvPr/>
        </p:nvSpPr>
        <p:spPr>
          <a:xfrm>
            <a:off x="266700" y="1128450"/>
            <a:ext cx="8610600" cy="5334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7472" marR="0" lvl="0" indent="-347472"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Title I funding flows from the U.S. Department of Education (as appropriated by Congress) to the Florida Department of Education (FLDOE).  </a:t>
            </a:r>
            <a:endParaRPr sz="1800" b="0" i="0" u="none" strike="noStrike" cap="none" dirty="0">
              <a:solidFill>
                <a:schemeClr val="dk1"/>
              </a:solidFill>
              <a:latin typeface="Century Gothic"/>
              <a:ea typeface="Century Gothic"/>
              <a:cs typeface="Century Gothic"/>
              <a:sym typeface="Century Gothic"/>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The FDOE allocates funds to the District.</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The District identifies eligible schools and allocates Title I funding to those schools based on the number of Children from Low-Income Families (CLIF).</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Title I schools spend the funds allocated based on formalized School Improvement Plans approved by District and FLDOE. </a:t>
            </a:r>
            <a:endParaRPr sz="24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Trebuchet MS"/>
              <a:buChar char="•"/>
            </a:pPr>
            <a:r>
              <a:rPr lang="en-US" sz="2400" b="0" i="0" u="none" strike="noStrike" cap="none" dirty="0">
                <a:solidFill>
                  <a:schemeClr val="dk1"/>
                </a:solidFill>
                <a:latin typeface="Trebuchet MS"/>
                <a:ea typeface="Trebuchet MS"/>
                <a:cs typeface="Trebuchet MS"/>
                <a:sym typeface="Trebuchet MS"/>
              </a:rPr>
              <a:t>Our School implements a </a:t>
            </a:r>
            <a:r>
              <a:rPr lang="en-US" sz="2400" b="0" i="0" u="none" strike="noStrike" cap="none" dirty="0">
                <a:solidFill>
                  <a:srgbClr val="FF0000"/>
                </a:solidFill>
                <a:latin typeface="Trebuchet MS"/>
                <a:ea typeface="Trebuchet MS"/>
                <a:cs typeface="Trebuchet MS"/>
                <a:sym typeface="Trebuchet MS"/>
              </a:rPr>
              <a:t>school wide </a:t>
            </a:r>
            <a:r>
              <a:rPr lang="en-US" sz="2400" b="0" i="0" u="none" strike="noStrike" cap="none" dirty="0">
                <a:latin typeface="Trebuchet MS"/>
                <a:ea typeface="Trebuchet MS"/>
                <a:cs typeface="Trebuchet MS"/>
                <a:sym typeface="Trebuchet MS"/>
              </a:rPr>
              <a:t>program.</a:t>
            </a:r>
            <a:r>
              <a:rPr lang="en-US" sz="2400" b="0" i="0" u="none" strike="noStrike" cap="none" dirty="0">
                <a:solidFill>
                  <a:srgbClr val="FF0000"/>
                </a:solidFill>
                <a:latin typeface="Trebuchet MS"/>
                <a:ea typeface="Trebuchet MS"/>
                <a:cs typeface="Trebuchet MS"/>
                <a:sym typeface="Trebuchet MS"/>
              </a:rPr>
              <a:t> </a:t>
            </a:r>
            <a:endParaRPr sz="1800" b="0" i="0" u="none" strike="noStrike" cap="none" dirty="0">
              <a:solidFill>
                <a:srgbClr val="FF0000"/>
              </a:solidFill>
              <a:latin typeface="Century Gothic"/>
              <a:ea typeface="Century Gothic"/>
              <a:cs typeface="Century Gothic"/>
              <a:sym typeface="Century Gothic"/>
            </a:endParaRPr>
          </a:p>
          <a:p>
            <a:pPr marL="347472" marR="0" lvl="0" indent="-195072" algn="l" rtl="0">
              <a:lnSpc>
                <a:spcPct val="90000"/>
              </a:lnSpc>
              <a:spcBef>
                <a:spcPts val="480"/>
              </a:spcBef>
              <a:spcAft>
                <a:spcPts val="0"/>
              </a:spcAft>
              <a:buClr>
                <a:srgbClr val="03042B"/>
              </a:buClr>
              <a:buSzPts val="2400"/>
              <a:buFont typeface="Trebuchet MS"/>
              <a:buNone/>
            </a:pPr>
            <a:endParaRPr sz="2400" b="0" i="0" u="none" strike="noStrike" cap="none" dirty="0">
              <a:solidFill>
                <a:srgbClr val="000000"/>
              </a:solidFill>
              <a:latin typeface="Arial"/>
              <a:ea typeface="Arial"/>
              <a:cs typeface="Arial"/>
              <a:sym typeface="Aria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title" idx="4294967295"/>
          </p:nvPr>
        </p:nvSpPr>
        <p:spPr>
          <a:xfrm>
            <a:off x="213550" y="152400"/>
            <a:ext cx="89304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300" b="1">
                <a:solidFill>
                  <a:schemeClr val="dk1"/>
                </a:solidFill>
                <a:latin typeface="Calibri"/>
                <a:ea typeface="Calibri"/>
                <a:cs typeface="Calibri"/>
                <a:sym typeface="Calibri"/>
              </a:rPr>
              <a:t>TITLE I FUNDS PROVIDE SUPPLEMENTAL SUPPORT</a:t>
            </a:r>
            <a:endParaRPr sz="3300" b="1">
              <a:solidFill>
                <a:schemeClr val="dk1"/>
              </a:solidFill>
              <a:latin typeface="Calibri"/>
              <a:ea typeface="Calibri"/>
              <a:cs typeface="Calibri"/>
              <a:sym typeface="Calibri"/>
            </a:endParaRPr>
          </a:p>
        </p:txBody>
      </p:sp>
      <p:sp>
        <p:nvSpPr>
          <p:cNvPr id="148" name="Google Shape;148;p19"/>
          <p:cNvSpPr txBox="1"/>
          <p:nvPr/>
        </p:nvSpPr>
        <p:spPr>
          <a:xfrm>
            <a:off x="213550" y="1219200"/>
            <a:ext cx="8652300" cy="4885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Our School’s Title I funds provide the following supplemental support:</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Personnel to support our students and teachers</a:t>
            </a:r>
            <a:endParaRPr sz="1800" b="0" i="0" u="none" strike="noStrike" cap="none">
              <a:solidFill>
                <a:schemeClr val="dk1"/>
              </a:solidFill>
              <a:latin typeface="Century Gothic"/>
              <a:ea typeface="Century Gothic"/>
              <a:cs typeface="Century Gothic"/>
              <a:sym typeface="Century Gothic"/>
            </a:endParaRPr>
          </a:p>
          <a:p>
            <a:pPr marL="759142"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classroom materials and equipment</a:t>
            </a:r>
            <a:endParaRPr sz="1800">
              <a:solidFill>
                <a:schemeClr val="dk1"/>
              </a:solidFill>
              <a:latin typeface="Century Gothic"/>
              <a:ea typeface="Century Gothic"/>
              <a:cs typeface="Century Gothic"/>
              <a:sym typeface="Century Gothic"/>
            </a:endParaRPr>
          </a:p>
          <a:p>
            <a:pPr marL="759142" marR="0" lvl="1" indent="-457200" algn="l" rtl="0">
              <a:spcBef>
                <a:spcPts val="360"/>
              </a:spcBef>
              <a:spcAft>
                <a:spcPts val="0"/>
              </a:spcAft>
              <a:buClr>
                <a:schemeClr val="dk2"/>
              </a:buClr>
              <a:buSzPts val="1800"/>
              <a:buFont typeface="Arial"/>
              <a:buChar char="•"/>
            </a:pPr>
            <a:r>
              <a:rPr lang="en-US" sz="1800">
                <a:solidFill>
                  <a:schemeClr val="dk1"/>
                </a:solidFill>
                <a:latin typeface="Trebuchet MS"/>
                <a:ea typeface="Trebuchet MS"/>
                <a:cs typeface="Trebuchet MS"/>
                <a:sym typeface="Trebuchet MS"/>
              </a:rPr>
              <a:t>Additional Professional Development</a:t>
            </a:r>
            <a:endParaRPr sz="1800">
              <a:solidFill>
                <a:schemeClr val="dk1"/>
              </a:solidFill>
              <a:latin typeface="Trebuchet MS"/>
              <a:ea typeface="Trebuchet MS"/>
              <a:cs typeface="Trebuchet MS"/>
              <a:sym typeface="Trebuchet MS"/>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web-based programs</a:t>
            </a:r>
            <a:endParaRPr sz="1800" b="0" i="0" u="none" strike="noStrike" cap="none">
              <a:solidFill>
                <a:schemeClr val="dk1"/>
              </a:solidFill>
              <a:latin typeface="Trebuchet MS"/>
              <a:ea typeface="Trebuchet MS"/>
              <a:cs typeface="Trebuchet MS"/>
              <a:sym typeface="Trebuchet MS"/>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curriculum</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Small group intervention</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After school tutoring</a:t>
            </a:r>
            <a:endParaRPr sz="1800" b="0" i="0" u="none" strike="noStrike" cap="none">
              <a:solidFill>
                <a:schemeClr val="dk1"/>
              </a:solidFill>
              <a:latin typeface="Century Gothic"/>
              <a:ea typeface="Century Gothic"/>
              <a:cs typeface="Century Gothic"/>
              <a:sym typeface="Century Gothic"/>
            </a:endParaRPr>
          </a:p>
          <a:p>
            <a:pPr marL="759142" marR="0" lvl="1" indent="-457200" algn="l" rtl="0">
              <a:spcBef>
                <a:spcPts val="360"/>
              </a:spcBef>
              <a:spcAft>
                <a:spcPts val="0"/>
              </a:spcAft>
              <a:buClr>
                <a:schemeClr val="dk2"/>
              </a:buClr>
              <a:buSzPts val="1800"/>
              <a:buFont typeface="Arial"/>
              <a:buChar char="•"/>
            </a:pPr>
            <a:r>
              <a:rPr lang="en-US" sz="1800">
                <a:solidFill>
                  <a:schemeClr val="dk1"/>
                </a:solidFill>
                <a:latin typeface="Trebuchet MS"/>
                <a:ea typeface="Trebuchet MS"/>
                <a:cs typeface="Trebuchet MS"/>
                <a:sym typeface="Trebuchet MS"/>
              </a:rPr>
              <a:t>Technology</a:t>
            </a:r>
            <a:endParaRPr sz="1800">
              <a:solidFill>
                <a:schemeClr val="dk1"/>
              </a:solidFill>
              <a:latin typeface="Trebuchet MS"/>
              <a:ea typeface="Trebuchet MS"/>
              <a:cs typeface="Trebuchet MS"/>
              <a:sym typeface="Trebuchet MS"/>
            </a:endParaRPr>
          </a:p>
          <a:p>
            <a:pPr marL="274320" marR="0" lvl="0" indent="-160020" algn="l" rtl="0">
              <a:spcBef>
                <a:spcPts val="360"/>
              </a:spcBef>
              <a:spcAft>
                <a:spcPts val="0"/>
              </a:spcAft>
              <a:buClr>
                <a:schemeClr val="dk2"/>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a:p>
            <a:pPr marL="0" marR="0" lvl="0" indent="0" algn="l" rtl="0">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Title I funds also provide for Parent-Family Engagement activities and trainings   </a:t>
            </a:r>
            <a:endParaRPr sz="1800" b="0" i="0" u="none" strike="noStrike" cap="none">
              <a:solidFill>
                <a:schemeClr val="dk1"/>
              </a:solidFill>
              <a:latin typeface="Gill Sans"/>
              <a:ea typeface="Gill Sans"/>
              <a:cs typeface="Gill Sans"/>
              <a:sym typeface="Gill Sans"/>
            </a:endParaRPr>
          </a:p>
          <a:p>
            <a:pPr marL="0" marR="0" lvl="0" indent="0" algn="l" rtl="0">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throughout the year as well as:</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Resources in our Parent &amp; Family Resource Area</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Student Planners and/or Home-School Communication Folders</a:t>
            </a:r>
            <a:endParaRPr sz="1800" b="0" i="0" u="none" strike="noStrike" cap="none">
              <a:solidFill>
                <a:schemeClr val="dk1"/>
              </a:solidFill>
              <a:latin typeface="Trebuchet MS"/>
              <a:ea typeface="Trebuchet MS"/>
              <a:cs typeface="Trebuchet MS"/>
              <a:sym typeface="Trebuchet MS"/>
            </a:endParaRPr>
          </a:p>
          <a:p>
            <a:pPr marL="914400" marR="0" lvl="1" indent="-457200" algn="l" rtl="0">
              <a:spcBef>
                <a:spcPts val="36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Electronic Family Newsletters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idx="4294967295"/>
          </p:nvPr>
        </p:nvSpPr>
        <p:spPr>
          <a:xfrm>
            <a:off x="0" y="267500"/>
            <a:ext cx="9144000" cy="685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sz="4000" b="1">
                <a:solidFill>
                  <a:schemeClr val="dk1"/>
                </a:solidFill>
                <a:latin typeface="Calibri"/>
                <a:ea typeface="Calibri"/>
                <a:cs typeface="Calibri"/>
                <a:sym typeface="Calibri"/>
              </a:rPr>
              <a:t>WHO DECIDES HOW FUNDS ARE USED?</a:t>
            </a:r>
            <a:endParaRPr sz="4000" b="1">
              <a:solidFill>
                <a:schemeClr val="dk1"/>
              </a:solidFill>
              <a:latin typeface="Calibri"/>
              <a:ea typeface="Calibri"/>
              <a:cs typeface="Calibri"/>
              <a:sym typeface="Calibri"/>
            </a:endParaRPr>
          </a:p>
        </p:txBody>
      </p:sp>
      <p:sp>
        <p:nvSpPr>
          <p:cNvPr id="155" name="Google Shape;155;p20"/>
          <p:cNvSpPr txBox="1"/>
          <p:nvPr/>
        </p:nvSpPr>
        <p:spPr>
          <a:xfrm>
            <a:off x="228600" y="1153275"/>
            <a:ext cx="8686800" cy="48777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sz="2400" b="0" i="0" u="none" strike="noStrike" cap="none">
              <a:solidFill>
                <a:schemeClr val="dk1"/>
              </a:solidFill>
              <a:latin typeface="Trebuchet MS"/>
              <a:ea typeface="Trebuchet MS"/>
              <a:cs typeface="Trebuchet MS"/>
              <a:sym typeface="Trebuchet MS"/>
            </a:endParaRPr>
          </a:p>
          <a:p>
            <a:pPr marL="45720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Parent input into the decision making process is encouraged through various means including:</a:t>
            </a:r>
            <a:endParaRPr sz="24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School Advisory Council (SAC) composed of Parents, Community members, Teachers, Other staff that works at the school, Principal and Students (at Middle and High School)</a:t>
            </a:r>
            <a:endParaRPr sz="20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sz="20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Input Evaluations of Parent-Family Engagement activities and trainings</a:t>
            </a:r>
            <a:endParaRPr sz="20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idx="4294967295"/>
          </p:nvPr>
        </p:nvSpPr>
        <p:spPr>
          <a:xfrm>
            <a:off x="262475" y="221875"/>
            <a:ext cx="8763900" cy="1073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b="1">
                <a:solidFill>
                  <a:schemeClr val="dk1"/>
                </a:solidFill>
                <a:latin typeface="Calibri"/>
                <a:ea typeface="Calibri"/>
                <a:cs typeface="Calibri"/>
                <a:sym typeface="Calibri"/>
              </a:rPr>
              <a:t>WHERE CAN I FIND A COPY OF THE  </a:t>
            </a: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61" name="Google Shape;161;p21"/>
          <p:cNvSpPr txBox="1"/>
          <p:nvPr/>
        </p:nvSpPr>
        <p:spPr>
          <a:xfrm>
            <a:off x="380992" y="1525125"/>
            <a:ext cx="8382000" cy="43434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The Title I Budgets, including Part A Basic and Parent &amp; Family Engagement </a:t>
            </a:r>
            <a:r>
              <a:rPr lang="en-US" sz="2700" dirty="0">
                <a:solidFill>
                  <a:schemeClr val="dk1"/>
                </a:solidFill>
                <a:latin typeface="Calibri"/>
                <a:ea typeface="Calibri"/>
                <a:cs typeface="Calibri"/>
                <a:sym typeface="Calibri"/>
              </a:rPr>
              <a:t>is discussed annually</a:t>
            </a:r>
            <a:r>
              <a:rPr lang="en-US" sz="2700" i="0" u="none" strike="noStrike" cap="none" dirty="0">
                <a:solidFill>
                  <a:schemeClr val="dk1"/>
                </a:solidFill>
                <a:latin typeface="Calibri"/>
                <a:ea typeface="Calibri"/>
                <a:cs typeface="Calibri"/>
                <a:sym typeface="Calibri"/>
              </a:rPr>
              <a:t> with parents and documented by minutes from this Title I Parent Meeting.</a:t>
            </a:r>
            <a:endParaRPr sz="21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rgbClr val="03042B"/>
              </a:buClr>
              <a:buSzPts val="2400"/>
              <a:buFont typeface="Noto Sans Symbols"/>
              <a:buNone/>
            </a:pPr>
            <a:endParaRPr sz="27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A copy of the school’s Title I Budgets (Part A Basic/PFE) </a:t>
            </a:r>
            <a:r>
              <a:rPr lang="en-US" sz="2700" dirty="0">
                <a:solidFill>
                  <a:schemeClr val="dk1"/>
                </a:solidFill>
                <a:latin typeface="Calibri"/>
                <a:ea typeface="Calibri"/>
                <a:cs typeface="Calibri"/>
                <a:sym typeface="Calibri"/>
              </a:rPr>
              <a:t>is available</a:t>
            </a:r>
            <a:r>
              <a:rPr lang="en-US" sz="2700" i="0" u="none" strike="noStrike" cap="none" dirty="0">
                <a:solidFill>
                  <a:schemeClr val="dk1"/>
                </a:solidFill>
                <a:latin typeface="Calibri"/>
                <a:ea typeface="Calibri"/>
                <a:cs typeface="Calibri"/>
                <a:sym typeface="Calibri"/>
              </a:rPr>
              <a:t> in the Parent &amp; Family Resource Area Notebook located in </a:t>
            </a:r>
            <a:r>
              <a:rPr lang="en-US" sz="2700" dirty="0">
                <a:solidFill>
                  <a:srgbClr val="FF0000"/>
                </a:solidFill>
                <a:latin typeface="Calibri"/>
                <a:ea typeface="Calibri"/>
                <a:cs typeface="Calibri"/>
                <a:sym typeface="Calibri"/>
              </a:rPr>
              <a:t>the Computer Lab</a:t>
            </a:r>
            <a:r>
              <a:rPr lang="en-US" sz="2700" i="0" u="none" strike="noStrike" cap="none" dirty="0">
                <a:solidFill>
                  <a:srgbClr val="FF0000"/>
                </a:solidFill>
                <a:latin typeface="Calibri"/>
                <a:ea typeface="Calibri"/>
                <a:cs typeface="Calibri"/>
                <a:sym typeface="Calibri"/>
              </a:rPr>
              <a:t>.</a:t>
            </a:r>
            <a:endParaRPr sz="2100" i="0" u="none" strike="noStrike" cap="none" dirty="0">
              <a:solidFill>
                <a:srgbClr val="FF0000"/>
              </a:solidFill>
              <a:latin typeface="Calibri"/>
              <a:ea typeface="Calibri"/>
              <a:cs typeface="Calibri"/>
              <a:sym typeface="Calibri"/>
            </a:endParaRPr>
          </a:p>
        </p:txBody>
      </p:sp>
    </p:spTree>
  </p:cSld>
  <p:clrMapOvr>
    <a:masterClrMapping/>
  </p:clrMapOvr>
</p:sld>
</file>

<file path=docProps/app.xml><?xml version="1.0" encoding="utf-8"?>
<Properties xmlns="http://schemas.openxmlformats.org/officeDocument/2006/extended-properties" xmlns:vt="http://schemas.openxmlformats.org/officeDocument/2006/docPropsVTypes">
  <TotalTime>0</TotalTime>
  <Words>3209</Words>
  <Application>Microsoft Office PowerPoint</Application>
  <PresentationFormat>On-screen Show (4:3)</PresentationFormat>
  <Paragraphs>344</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Century Gothic</vt:lpstr>
      <vt:lpstr>Gill Sans</vt:lpstr>
      <vt:lpstr>Calibri</vt:lpstr>
      <vt:lpstr>Noto Sans Symbols</vt:lpstr>
      <vt:lpstr>Arial</vt:lpstr>
      <vt:lpstr>Comic Sans MS</vt:lpstr>
      <vt:lpstr>Trebuchet MS</vt:lpstr>
      <vt:lpstr>Gallery</vt:lpstr>
      <vt:lpstr>PowerPoint Presentation</vt:lpstr>
      <vt:lpstr>   AGENDA</vt:lpstr>
      <vt:lpstr>WHAT IS TITLE I?</vt:lpstr>
      <vt:lpstr>WHAT IS TITLE I?</vt:lpstr>
      <vt:lpstr>ACPS TITLE I MISSION STATEMENT</vt:lpstr>
      <vt:lpstr>HOW TITLE I WORKS?</vt:lpstr>
      <vt:lpstr>TITLE I FUNDS PROVIDE SUPPLEMENTAL SUPPORT</vt:lpstr>
      <vt:lpstr>WHO DECIDES HOW FUNDS ARE USED?</vt:lpstr>
      <vt:lpstr>WHERE CAN I FIND A COPY OF THE   TITLE I BUDGETS?</vt:lpstr>
      <vt:lpstr> EDUCATIONAL STANDARDS</vt:lpstr>
      <vt:lpstr>SCHOOL’S CURRICULUM</vt:lpstr>
      <vt:lpstr> MEASURING STUDENT SUCCESS THROUGH       DISTRICT PROGRESS MONITORING</vt:lpstr>
      <vt:lpstr>FLORIDA’S ASSESSMENT OF STUDENT THINKING (FAST)</vt:lpstr>
      <vt:lpstr>WORKING TOGETHER! </vt:lpstr>
      <vt:lpstr>PARENTS’ RIGHT TO KNOW</vt:lpstr>
      <vt:lpstr>PARENT &amp; FAMILY ENGAGEMENT PLAN  GUIDELINES</vt:lpstr>
      <vt:lpstr>PARENT &amp; FAMILY RESOURCE AREA</vt:lpstr>
      <vt:lpstr>YOUR INVOLVEMENT IS KEY TO  YOUR CHILD’S SUCCESS!</vt:lpstr>
      <vt:lpstr> ADDITIONAL INFORMATION</vt:lpstr>
      <vt:lpstr>QUESTIONS?  </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CARING AND SHARING LEARNING SCHOOL</cp:lastModifiedBy>
  <cp:revision>1</cp:revision>
  <dcterms:modified xsi:type="dcterms:W3CDTF">2024-09-09T18:44:09Z</dcterms:modified>
</cp:coreProperties>
</file>